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31"/>
  </p:notesMasterIdLst>
  <p:sldIdLst>
    <p:sldId id="273" r:id="rId2"/>
    <p:sldId id="302" r:id="rId3"/>
    <p:sldId id="275" r:id="rId4"/>
    <p:sldId id="276" r:id="rId5"/>
    <p:sldId id="277" r:id="rId6"/>
    <p:sldId id="304" r:id="rId7"/>
    <p:sldId id="301" r:id="rId8"/>
    <p:sldId id="292" r:id="rId9"/>
    <p:sldId id="278" r:id="rId10"/>
    <p:sldId id="298" r:id="rId11"/>
    <p:sldId id="303" r:id="rId12"/>
    <p:sldId id="305" r:id="rId13"/>
    <p:sldId id="300" r:id="rId14"/>
    <p:sldId id="288" r:id="rId15"/>
    <p:sldId id="282" r:id="rId16"/>
    <p:sldId id="285" r:id="rId17"/>
    <p:sldId id="289" r:id="rId18"/>
    <p:sldId id="290" r:id="rId19"/>
    <p:sldId id="306" r:id="rId20"/>
    <p:sldId id="281" r:id="rId21"/>
    <p:sldId id="283" r:id="rId22"/>
    <p:sldId id="284" r:id="rId23"/>
    <p:sldId id="295" r:id="rId24"/>
    <p:sldId id="291" r:id="rId25"/>
    <p:sldId id="280" r:id="rId26"/>
    <p:sldId id="296" r:id="rId27"/>
    <p:sldId id="279" r:id="rId28"/>
    <p:sldId id="299" r:id="rId29"/>
    <p:sldId id="274" r:id="rId30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42C54B-4EC7-43BD-A7D2-8C7804152722}">
          <p14:sldIdLst>
            <p14:sldId id="273"/>
          </p14:sldIdLst>
        </p14:section>
        <p14:section name="M1" id="{6CCCD654-032D-4ABB-BBCE-2DA5ECAC44D9}">
          <p14:sldIdLst>
            <p14:sldId id="302"/>
            <p14:sldId id="275"/>
            <p14:sldId id="276"/>
            <p14:sldId id="277"/>
            <p14:sldId id="304"/>
            <p14:sldId id="301"/>
          </p14:sldIdLst>
        </p14:section>
        <p14:section name="M2" id="{CE234EBE-B1C1-43D8-8F9A-847631EF3BFA}">
          <p14:sldIdLst>
            <p14:sldId id="292"/>
            <p14:sldId id="278"/>
            <p14:sldId id="298"/>
            <p14:sldId id="303"/>
            <p14:sldId id="305"/>
            <p14:sldId id="300"/>
          </p14:sldIdLst>
        </p14:section>
        <p14:section name="M3" id="{AA892689-D89E-4547-A692-9415E0C8547C}">
          <p14:sldIdLst>
            <p14:sldId id="288"/>
            <p14:sldId id="282"/>
            <p14:sldId id="285"/>
            <p14:sldId id="289"/>
            <p14:sldId id="290"/>
            <p14:sldId id="306"/>
            <p14:sldId id="281"/>
            <p14:sldId id="283"/>
            <p14:sldId id="284"/>
            <p14:sldId id="295"/>
          </p14:sldIdLst>
        </p14:section>
        <p14:section name="M4" id="{4DB5303C-AD14-4F2A-9B42-ED168E74B9BE}">
          <p14:sldIdLst>
            <p14:sldId id="291"/>
            <p14:sldId id="280"/>
            <p14:sldId id="296"/>
            <p14:sldId id="279"/>
            <p14:sldId id="299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38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6069" autoAdjust="0"/>
  </p:normalViewPr>
  <p:slideViewPr>
    <p:cSldViewPr snapToGrid="0" snapToObjects="1">
      <p:cViewPr varScale="1">
        <p:scale>
          <a:sx n="84" d="100"/>
          <a:sy n="84" d="100"/>
        </p:scale>
        <p:origin x="1548" y="96"/>
      </p:cViewPr>
      <p:guideLst>
        <p:guide orient="horz" pos="2160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73DD93-0FD5-1D4F-A888-4F5E9AA6BB38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28B911-AB6C-7849-82B5-8F8FC50B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5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Chatbot (UML Component Diagram)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28B911-AB6C-7849-82B5-8F8FC50B6FE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72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8B911-AB6C-7849-82B5-8F8FC50B6FE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19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https://www.mockplus.com/ </a:t>
            </a:r>
          </a:p>
          <a:p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Mockplus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 desktop-based tool for prototyping mobile, web and desktop apps easily and quickly. Create interactions by simple drag-and-drop and your teamwork will be time-efficient with the collaboration features.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Smart: http://run.mockplus.com/rSOq4RoMW2o69fbBR8qE/index.html?to=5F9659E3-EDA4-4C07-8759-EB5F8E8F3CF6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28B911-AB6C-7849-82B5-8F8FC50B6FE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499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B2C6D-9596-44FC-9E26-5A9A5AFA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609" y="155576"/>
            <a:ext cx="9952516" cy="50028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54BB2D-88B6-46BE-AB24-9CFB34EDC56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33375" y="6197323"/>
            <a:ext cx="504825" cy="365125"/>
          </a:xfrm>
        </p:spPr>
        <p:txBody>
          <a:bodyPr/>
          <a:lstStyle>
            <a:lvl1pPr algn="l">
              <a:defRPr b="1"/>
            </a:lvl1pPr>
          </a:lstStyle>
          <a:p>
            <a:fld id="{7C6079DA-2483-4AA2-8EA9-55D35F0130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B91E07-5CCB-47F5-80A5-965AD61D7D2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495425"/>
            <a:ext cx="10738282" cy="46479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685800" indent="-228600">
              <a:buFont typeface="Trebuchet MS" panose="020B0603020202020204" pitchFamily="34" charset="0"/>
              <a:buChar char="−"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 sz="16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PT" noProof="0" dirty="0" err="1"/>
              <a:t>Edit</a:t>
            </a:r>
            <a:r>
              <a:rPr lang="pt-PT" noProof="0" dirty="0"/>
              <a:t> Master </a:t>
            </a:r>
            <a:r>
              <a:rPr lang="pt-PT" noProof="0" dirty="0" err="1"/>
              <a:t>text</a:t>
            </a:r>
            <a:r>
              <a:rPr lang="pt-PT" noProof="0" dirty="0"/>
              <a:t> </a:t>
            </a:r>
            <a:r>
              <a:rPr lang="pt-PT" noProof="0" dirty="0" err="1"/>
              <a:t>styles</a:t>
            </a:r>
            <a:endParaRPr lang="pt-PT" noProof="0" dirty="0"/>
          </a:p>
          <a:p>
            <a:pPr lvl="1"/>
            <a:r>
              <a:rPr lang="pt-PT" noProof="0" dirty="0" err="1"/>
              <a:t>Second</a:t>
            </a:r>
            <a:r>
              <a:rPr lang="pt-PT" noProof="0" dirty="0"/>
              <a:t> </a:t>
            </a:r>
            <a:r>
              <a:rPr lang="pt-PT" noProof="0" dirty="0" err="1"/>
              <a:t>level</a:t>
            </a:r>
            <a:endParaRPr lang="pt-PT" noProof="0" dirty="0"/>
          </a:p>
          <a:p>
            <a:pPr lvl="2"/>
            <a:r>
              <a:rPr lang="pt-PT" noProof="0" dirty="0" err="1"/>
              <a:t>Third</a:t>
            </a:r>
            <a:r>
              <a:rPr lang="pt-PT" noProof="0" dirty="0"/>
              <a:t> </a:t>
            </a:r>
            <a:r>
              <a:rPr lang="pt-PT" noProof="0" dirty="0" err="1"/>
              <a:t>level</a:t>
            </a:r>
            <a:endParaRPr lang="pt-PT" noProof="0" dirty="0"/>
          </a:p>
          <a:p>
            <a:pPr lvl="3"/>
            <a:r>
              <a:rPr lang="pt-PT" noProof="0" dirty="0" err="1"/>
              <a:t>Fourth</a:t>
            </a:r>
            <a:r>
              <a:rPr lang="pt-PT" noProof="0" dirty="0"/>
              <a:t> </a:t>
            </a:r>
            <a:r>
              <a:rPr lang="pt-PT" noProof="0" dirty="0" err="1"/>
              <a:t>level</a:t>
            </a:r>
            <a:endParaRPr lang="pt-PT" noProof="0" dirty="0"/>
          </a:p>
          <a:p>
            <a:pPr lvl="4"/>
            <a:r>
              <a:rPr lang="pt-PT" noProof="0" dirty="0" err="1"/>
              <a:t>Fifth</a:t>
            </a:r>
            <a:r>
              <a:rPr lang="pt-PT" noProof="0" dirty="0"/>
              <a:t> </a:t>
            </a:r>
            <a:r>
              <a:rPr lang="pt-PT" noProof="0" dirty="0" err="1"/>
              <a:t>level</a:t>
            </a:r>
            <a:endParaRPr lang="pt-PT" noProof="0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B15D8E4-F030-41BD-A588-7B8AC5E19AB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53609" y="713364"/>
            <a:ext cx="9952516" cy="3629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noProof="0" dirty="0" err="1"/>
              <a:t>Click</a:t>
            </a:r>
            <a:r>
              <a:rPr lang="pt-PT" noProof="0" dirty="0"/>
              <a:t> to </a:t>
            </a:r>
            <a:r>
              <a:rPr lang="pt-PT" noProof="0" dirty="0" err="1"/>
              <a:t>change</a:t>
            </a:r>
            <a:r>
              <a:rPr lang="pt-PT" noProof="0" dirty="0"/>
              <a:t> </a:t>
            </a:r>
            <a:r>
              <a:rPr lang="pt-PT" noProof="0" dirty="0" err="1"/>
              <a:t>the</a:t>
            </a:r>
            <a:r>
              <a:rPr lang="pt-PT" noProof="0" dirty="0"/>
              <a:t> </a:t>
            </a:r>
            <a:r>
              <a:rPr lang="pt-PT" noProof="0" dirty="0" err="1"/>
              <a:t>subtitle</a:t>
            </a:r>
            <a:endParaRPr lang="pt-PT" noProof="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743C6C7-F9D3-4B42-8731-891EE73DB6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096" y="155576"/>
            <a:ext cx="769157" cy="41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38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518" y="332924"/>
            <a:ext cx="1035872" cy="55968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476" y="-33038"/>
            <a:ext cx="6553314" cy="483149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715919" y="621870"/>
            <a:ext cx="3535704" cy="2875093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</p:spTree>
    <p:extLst>
      <p:ext uri="{BB962C8B-B14F-4D97-AF65-F5344CB8AC3E}">
        <p14:creationId xmlns:p14="http://schemas.microsoft.com/office/powerpoint/2010/main" val="4241627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913" y="1816444"/>
            <a:ext cx="8738697" cy="504155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593249" y="2899674"/>
            <a:ext cx="3535704" cy="342492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518" y="332924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9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673100" y="787401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33318" y="1269242"/>
            <a:ext cx="4100681" cy="4121624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518" y="332924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61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3263900" y="1765300"/>
            <a:ext cx="5122137" cy="50927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748949" y="2290075"/>
            <a:ext cx="4239352" cy="4432058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CuadroTexto 4"/>
          <p:cNvSpPr txBox="1"/>
          <p:nvPr userDrawn="1"/>
        </p:nvSpPr>
        <p:spPr>
          <a:xfrm>
            <a:off x="9922478" y="6475912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518" y="332924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46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727" y="481792"/>
            <a:ext cx="1035872" cy="55968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2424"/>
            <a:ext cx="444843" cy="5865576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4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Trebuchet MS" panose="020B0603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Font typeface="Trebuchet MS" panose="020B0603020202020204" pitchFamily="34" charset="0"/>
              <a:buChar char="–"/>
              <a:defRPr sz="18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18" name="CuadroTexto 17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2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805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84" y="185457"/>
            <a:ext cx="1035872" cy="55968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36115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8" name="CuadroTexto 7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34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717675"/>
            <a:ext cx="5130920" cy="4584700"/>
          </a:xfrm>
          <a:prstGeom prst="rect">
            <a:avLst/>
          </a:prstGeom>
        </p:spPr>
        <p:txBody>
          <a:bodyPr/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28575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 baseline="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286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sp>
        <p:nvSpPr>
          <p:cNvPr id="12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84" y="185457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88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541223"/>
            <a:ext cx="444843" cy="6316777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91454" y="541223"/>
            <a:ext cx="11036984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1454" y="1059513"/>
            <a:ext cx="11036984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92138" y="1717675"/>
            <a:ext cx="5783262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28650" indent="-285750">
              <a:buClr>
                <a:schemeClr val="bg2">
                  <a:lumMod val="25000"/>
                </a:schemeClr>
              </a:buClr>
              <a:buFont typeface="Verdana" panose="020B0604030504040204" pitchFamily="34" charset="0"/>
              <a:buChar char="‒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1435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noProof="0" dirty="0"/>
          </a:p>
        </p:txBody>
      </p:sp>
      <p:sp>
        <p:nvSpPr>
          <p:cNvPr id="7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8" name="CuadroTexto 7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79098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084" y="466506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07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108882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624864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1194" y="1717675"/>
            <a:ext cx="6034205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342900" indent="-342900">
              <a:buClr>
                <a:schemeClr val="bg2">
                  <a:lumMod val="25000"/>
                </a:schemeClr>
              </a:buClr>
              <a:buFont typeface="Arial" panose="020B0604020202020204" pitchFamily="34" charset="0"/>
              <a:buChar char="•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 marL="8001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Sdfgf</a:t>
            </a:r>
            <a:endParaRPr lang="es-ES" noProof="0" dirty="0"/>
          </a:p>
          <a:p>
            <a:pPr marL="6858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 err="1"/>
              <a:t>fsdfsfsgf</a:t>
            </a:r>
            <a:endParaRPr lang="en-US" noProof="0" dirty="0"/>
          </a:p>
        </p:txBody>
      </p:sp>
      <p:sp>
        <p:nvSpPr>
          <p:cNvPr id="6" name="Marcador de imagen 15"/>
          <p:cNvSpPr>
            <a:spLocks noGrp="1"/>
          </p:cNvSpPr>
          <p:nvPr>
            <p:ph type="pic" sz="quarter" idx="11" hasCustomPrompt="1"/>
          </p:nvPr>
        </p:nvSpPr>
        <p:spPr>
          <a:xfrm>
            <a:off x="6659563" y="1717675"/>
            <a:ext cx="4968875" cy="45847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06F6F"/>
                </a:solidFill>
              </a:defRPr>
            </a:lvl1pPr>
          </a:lstStyle>
          <a:p>
            <a:r>
              <a:rPr lang="en-US" dirty="0"/>
              <a:t>Image</a:t>
            </a:r>
          </a:p>
          <a:p>
            <a:endParaRPr lang="en-US" dirty="0"/>
          </a:p>
        </p:txBody>
      </p:sp>
      <p:sp>
        <p:nvSpPr>
          <p:cNvPr id="7" name="CuadroTexto 6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33554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22" y="34165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51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54290"/>
            <a:ext cx="9516107" cy="410247"/>
          </a:xfrm>
          <a:prstGeom prst="rect">
            <a:avLst/>
          </a:prstGeom>
        </p:spPr>
        <p:txBody>
          <a:bodyPr anchor="ctr"/>
          <a:lstStyle>
            <a:lvl1pPr algn="l">
              <a:defRPr sz="24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570272"/>
            <a:ext cx="9516107" cy="386228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5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27546" y="1717675"/>
            <a:ext cx="5681138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rgbClr val="706F6F"/>
                </a:solidFill>
              </a:defRPr>
            </a:lvl1pPr>
            <a:lvl2pPr marL="685800" indent="-342900">
              <a:buClr>
                <a:schemeClr val="bg2">
                  <a:lumMod val="25000"/>
                </a:schemeClr>
              </a:buClr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6" name="CuadroTexto 5"/>
          <p:cNvSpPr txBox="1"/>
          <p:nvPr userDrawn="1"/>
        </p:nvSpPr>
        <p:spPr>
          <a:xfrm>
            <a:off x="9922478" y="6451198"/>
            <a:ext cx="18048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Internal use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560850" cy="365125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Marcador de texto 13"/>
          <p:cNvSpPr>
            <a:spLocks noGrp="1"/>
          </p:cNvSpPr>
          <p:nvPr>
            <p:ph type="body" sz="quarter" idx="13" hasCustomPrompt="1"/>
          </p:nvPr>
        </p:nvSpPr>
        <p:spPr>
          <a:xfrm>
            <a:off x="6485893" y="1717675"/>
            <a:ext cx="5130920" cy="4584700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rgbClr val="706F6F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0" y="-18571"/>
            <a:ext cx="1014241" cy="1008412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422" y="34165"/>
            <a:ext cx="1035872" cy="5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9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15423" cy="6866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5496025" y="5271812"/>
            <a:ext cx="5293895" cy="96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0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14241" y="1611086"/>
            <a:ext cx="10663358" cy="4691289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33936" y="208723"/>
            <a:ext cx="543663" cy="5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57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015423" cy="6866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6072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886199"/>
            <a:ext cx="4651819" cy="1295401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8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40B5B2-F00B-4B81-89E0-BD468ACB32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5712095" y="5645533"/>
            <a:ext cx="4748328" cy="8633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51"/>
            <a:ext cx="493648" cy="60013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F3264B-01BE-45E1-A972-A8CBEFE0D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803863" y="5645533"/>
            <a:ext cx="4748328" cy="8633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014241" y="231714"/>
            <a:ext cx="9516107" cy="410247"/>
          </a:xfrm>
          <a:prstGeom prst="rect">
            <a:avLst/>
          </a:prstGeom>
        </p:spPr>
        <p:txBody>
          <a:bodyPr anchor="t"/>
          <a:lstStyle>
            <a:lvl1pPr algn="l">
              <a:defRPr sz="2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14241" y="747696"/>
            <a:ext cx="9516107" cy="386228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280" y="1717675"/>
            <a:ext cx="10961319" cy="458470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3831"/>
              </a:buClr>
              <a:buSzTx/>
              <a:buFont typeface="Arial" panose="020B0604020202020204" pitchFamily="34" charset="0"/>
              <a:buChar char="•"/>
              <a:tabLst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685800" indent="-342900">
              <a:buFont typeface="Trebuchet MS" panose="020B0603020202020204" pitchFamily="34" charset="0"/>
              <a:buChar char="–"/>
              <a:defRPr sz="2000"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/>
              <a:t>Click to modify the text</a:t>
            </a:r>
          </a:p>
          <a:p>
            <a:pPr marL="5715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ES" noProof="0" dirty="0"/>
              <a:t>Text 2</a:t>
            </a:r>
            <a:endParaRPr lang="en-US" noProof="0" dirty="0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2356" y="6370253"/>
            <a:ext cx="432487" cy="365125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rgbClr val="DE3831"/>
                </a:solidFill>
              </a:defRPr>
            </a:lvl1pPr>
          </a:lstStyle>
          <a:p>
            <a:fld id="{E29469E3-F7C2-0343-AD03-CE704401D5F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747587" cy="1059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B00C50-07E3-4FA0-8CDF-29EFDC6D11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866" y="175561"/>
            <a:ext cx="898427" cy="48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3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6936509" cy="686199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59710" y="952854"/>
            <a:ext cx="4151305" cy="2615846"/>
          </a:xfrm>
          <a:prstGeom prst="rect">
            <a:avLst/>
          </a:prstGeom>
        </p:spPr>
        <p:txBody>
          <a:bodyPr anchor="ctr"/>
          <a:lstStyle>
            <a:lvl1pPr algn="ctr">
              <a:defRPr sz="4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59710" y="3924301"/>
            <a:ext cx="4151305" cy="1188044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1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47363" y="5412540"/>
            <a:ext cx="4651819" cy="535874"/>
          </a:xfrm>
          <a:prstGeom prst="rect">
            <a:avLst/>
          </a:prstGeom>
        </p:spPr>
        <p:txBody>
          <a:bodyPr/>
          <a:lstStyle>
            <a:lvl1pPr algn="ctr"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" t="12244" b="13308"/>
          <a:stretch/>
        </p:blipFill>
        <p:spPr>
          <a:xfrm>
            <a:off x="5948219" y="5159228"/>
            <a:ext cx="5941534" cy="10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9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798853"/>
            <a:ext cx="5363110" cy="5332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53318" y="1164610"/>
            <a:ext cx="4651819" cy="2578190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3318" y="3920597"/>
            <a:ext cx="4651819" cy="127920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353317" y="537759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5496025" y="5271812"/>
            <a:ext cx="5293895" cy="96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75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959710" y="791283"/>
            <a:ext cx="4787947" cy="476043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1207904" y="1105469"/>
            <a:ext cx="4151305" cy="2819187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07903" y="4094327"/>
            <a:ext cx="4151305" cy="1173699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59710" y="5721385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DE383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7016582" y="673802"/>
            <a:ext cx="4748328" cy="8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19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0" y="449"/>
            <a:ext cx="6897189" cy="6857551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508487" y="621514"/>
            <a:ext cx="5918440" cy="3550647"/>
          </a:xfrm>
          <a:prstGeom prst="rect">
            <a:avLst/>
          </a:prstGeom>
        </p:spPr>
        <p:txBody>
          <a:bodyPr anchor="ctr"/>
          <a:lstStyle>
            <a:lvl1pPr algn="ctr"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8485" y="4345003"/>
            <a:ext cx="5918441" cy="1655762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200" b="1" i="0" smtClean="0">
                <a:solidFill>
                  <a:schemeClr val="bg1"/>
                </a:solidFill>
                <a:effectLst/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508485" y="6173607"/>
            <a:ext cx="5918442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7229518" y="5578417"/>
            <a:ext cx="4748328" cy="8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418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48"/>
            <a:ext cx="494270" cy="6008911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091227" cy="1270535"/>
          </a:xfrm>
          <a:prstGeom prst="rect">
            <a:avLst/>
          </a:prstGeom>
        </p:spPr>
        <p:txBody>
          <a:bodyPr anchor="ctr"/>
          <a:lstStyle>
            <a:lvl1pPr algn="l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44827"/>
            <a:ext cx="80912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bg1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45" y="5450411"/>
            <a:ext cx="5118410" cy="121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4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99" y="5658456"/>
            <a:ext cx="3628724" cy="76413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56651"/>
            <a:ext cx="493648" cy="600134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900373" y="856648"/>
            <a:ext cx="8103927" cy="1270535"/>
          </a:xfrm>
          <a:prstGeom prst="rect">
            <a:avLst/>
          </a:prstGeom>
        </p:spPr>
        <p:txBody>
          <a:bodyPr anchor="t"/>
          <a:lstStyle>
            <a:lvl1pPr algn="l">
              <a:defRPr sz="48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00372" y="2432127"/>
            <a:ext cx="8103928" cy="1655762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3600" b="1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12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900372" y="4782346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Click to modify the text</a:t>
            </a:r>
          </a:p>
        </p:txBody>
      </p:sp>
    </p:spTree>
    <p:extLst>
      <p:ext uri="{BB962C8B-B14F-4D97-AF65-F5344CB8AC3E}">
        <p14:creationId xmlns:p14="http://schemas.microsoft.com/office/powerpoint/2010/main" val="50016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 userDrawn="1"/>
        </p:nvSpPr>
        <p:spPr>
          <a:xfrm>
            <a:off x="1" y="449"/>
            <a:ext cx="1944026" cy="1932853"/>
          </a:xfrm>
          <a:prstGeom prst="rect">
            <a:avLst/>
          </a:prstGeom>
          <a:solidFill>
            <a:srgbClr val="DE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2054495" y="172763"/>
            <a:ext cx="9791005" cy="112586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DE3831"/>
                </a:solidFill>
              </a:defRPr>
            </a:lvl1pPr>
          </a:lstStyle>
          <a:p>
            <a:r>
              <a:rPr lang="es-ES_tradnl" dirty="0"/>
              <a:t>CLICK TO EDIT TITLE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054494" y="1433015"/>
            <a:ext cx="9791005" cy="500287"/>
          </a:xfrm>
          <a:prstGeom prst="rect">
            <a:avLst/>
          </a:prstGeo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800" b="0" i="0" smtClean="0">
                <a:solidFill>
                  <a:srgbClr val="DE383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Click to change the subtitle</a:t>
            </a:r>
          </a:p>
        </p:txBody>
      </p:sp>
      <p:sp>
        <p:nvSpPr>
          <p:cNvPr id="6" name="Marcador de texto 13"/>
          <p:cNvSpPr>
            <a:spLocks noGrp="1"/>
          </p:cNvSpPr>
          <p:nvPr>
            <p:ph type="body" sz="quarter" idx="10" hasCustomPrompt="1"/>
          </p:nvPr>
        </p:nvSpPr>
        <p:spPr>
          <a:xfrm>
            <a:off x="2054494" y="4155563"/>
            <a:ext cx="4651819" cy="535874"/>
          </a:xfrm>
          <a:prstGeom prst="rect">
            <a:avLst/>
          </a:prstGeom>
        </p:spPr>
        <p:txBody>
          <a:bodyPr/>
          <a:lstStyle>
            <a:lvl1pPr>
              <a:defRPr sz="1400" baseline="0">
                <a:solidFill>
                  <a:srgbClr val="706F6F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modify the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" t="12244" b="13308"/>
          <a:stretch/>
        </p:blipFill>
        <p:spPr>
          <a:xfrm>
            <a:off x="2054495" y="5422358"/>
            <a:ext cx="4748328" cy="86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13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175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  <p:sldLayoutId id="2147483771" r:id="rId19"/>
    <p:sldLayoutId id="2147483752" r:id="rId20"/>
    <p:sldLayoutId id="2147483733" r:id="rId21"/>
    <p:sldLayoutId id="2147483735" r:id="rId22"/>
    <p:sldLayoutId id="2147483740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balsamiq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oqups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sap.com/2008/02/19/how-to-communicate-architecture-technical-architecture-modeling-at-sap-part-2/" TargetMode="External"/><Relationship Id="rId2" Type="http://schemas.openxmlformats.org/officeDocument/2006/relationships/hyperlink" Target="https://en.wikipedia.org/wiki/Block_diagram" TargetMode="External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reitosedeveres.pt/q/vida-pessoal-e-familiar/pessoas-colectivas/que-tipos-de-pessoas-colectivas-existem" TargetMode="Externa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draw.io/" TargetMode="Externa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4000" dirty="0"/>
              <a:t>«</a:t>
            </a:r>
            <a:r>
              <a:rPr lang="es-ES" sz="4000" dirty="0" err="1"/>
              <a:t>Pxx</a:t>
            </a:r>
            <a:r>
              <a:rPr lang="es-ES" sz="4000" dirty="0"/>
              <a:t>: </a:t>
            </a:r>
            <a:r>
              <a:rPr lang="es-ES" sz="4000" dirty="0" err="1"/>
              <a:t>nome</a:t>
            </a:r>
            <a:r>
              <a:rPr lang="es-ES" sz="4000" dirty="0"/>
              <a:t> do </a:t>
            </a:r>
            <a:r>
              <a:rPr lang="es-ES" sz="4000" dirty="0" err="1"/>
              <a:t>projecto</a:t>
            </a:r>
            <a:r>
              <a:rPr lang="es-ES" sz="4000" dirty="0"/>
              <a:t>»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sz="2400" dirty="0"/>
              <a:t>«</a:t>
            </a:r>
            <a:r>
              <a:rPr lang="es-ES" sz="2400" dirty="0" err="1"/>
              <a:t>Nome</a:t>
            </a:r>
            <a:r>
              <a:rPr lang="es-ES" sz="2400" dirty="0"/>
              <a:t> </a:t>
            </a:r>
            <a:r>
              <a:rPr lang="es-ES" sz="2400" dirty="0" err="1"/>
              <a:t>Entidade</a:t>
            </a:r>
            <a:r>
              <a:rPr lang="es-ES" sz="2400" dirty="0"/>
              <a:t> </a:t>
            </a:r>
            <a:r>
              <a:rPr lang="es-ES" sz="2400" dirty="0" err="1"/>
              <a:t>Promototra</a:t>
            </a:r>
            <a:r>
              <a:rPr lang="es-ES" sz="2400" dirty="0"/>
              <a:t>»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1800" dirty="0"/>
              <a:t>20xx/20xx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1413" y="2782669"/>
            <a:ext cx="3952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«logo (ou imagem gráfica) do projecto caso aplicável»</a:t>
            </a:r>
          </a:p>
        </p:txBody>
      </p:sp>
    </p:spTree>
    <p:extLst>
      <p:ext uri="{BB962C8B-B14F-4D97-AF65-F5344CB8AC3E}">
        <p14:creationId xmlns:p14="http://schemas.microsoft.com/office/powerpoint/2010/main" val="2599334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Diagrama de Contexto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>
                <a:highlight>
                  <a:srgbClr val="FFFF00"/>
                </a:highlight>
              </a:rPr>
              <a:t>xxx</a:t>
            </a:r>
            <a:br>
              <a:rPr lang="en-GB" dirty="0"/>
            </a:b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Tabela</a:t>
            </a:r>
            <a:r>
              <a:rPr lang="en-US" dirty="0"/>
              <a:t> com a </a:t>
            </a:r>
            <a:r>
              <a:rPr lang="pt-PT" dirty="0"/>
              <a:t>descrição</a:t>
            </a:r>
            <a:r>
              <a:rPr lang="en-US" dirty="0"/>
              <a:t> do role de </a:t>
            </a:r>
            <a:r>
              <a:rPr lang="en-US" dirty="0" err="1"/>
              <a:t>cada</a:t>
            </a:r>
            <a:r>
              <a:rPr lang="en-US" dirty="0"/>
              <a:t> um dos stakeholders </a:t>
            </a:r>
            <a:r>
              <a:rPr lang="pt-PT" dirty="0"/>
              <a:t>listados</a:t>
            </a:r>
            <a:r>
              <a:rPr lang="en-US" dirty="0"/>
              <a:t> no Diag. de </a:t>
            </a:r>
            <a:r>
              <a:rPr lang="pt-PT" dirty="0"/>
              <a:t>Contexto</a:t>
            </a:r>
          </a:p>
          <a:p>
            <a:pPr lvl="1"/>
            <a:r>
              <a:rPr lang="pt-PT" sz="1400" dirty="0"/>
              <a:t>Objetivo: ajudar a clarificar a efetiva necessidade/utilidade do </a:t>
            </a:r>
            <a:r>
              <a:rPr lang="pt-PT" sz="1400" dirty="0" err="1"/>
              <a:t>stakeholder</a:t>
            </a:r>
            <a:r>
              <a:rPr lang="pt-PT" sz="1400" dirty="0"/>
              <a:t> representado no diagrama. </a:t>
            </a:r>
          </a:p>
          <a:p>
            <a:pPr lvl="1"/>
            <a:r>
              <a:rPr lang="pt-PT" sz="1400" dirty="0"/>
              <a:t>Role = papel desempenhado pelo </a:t>
            </a:r>
            <a:r>
              <a:rPr lang="pt-PT" sz="1400" i="1" dirty="0" err="1"/>
              <a:t>stakehoder</a:t>
            </a:r>
            <a:r>
              <a:rPr lang="pt-PT" sz="1400" dirty="0"/>
              <a:t> é diferente da descrição (i.e., lista de tipos) de interações do </a:t>
            </a:r>
            <a:r>
              <a:rPr lang="pt-PT" sz="1400" dirty="0" err="1"/>
              <a:t>stakeholder</a:t>
            </a:r>
            <a:r>
              <a:rPr lang="pt-PT" sz="1400" dirty="0"/>
              <a:t> com o </a:t>
            </a:r>
            <a:r>
              <a:rPr lang="pt-PT" sz="1400" dirty="0" err="1"/>
              <a:t>SoI</a:t>
            </a:r>
            <a:r>
              <a:rPr lang="pt-PT" sz="1400" dirty="0"/>
              <a:t>, ou seja, na descrição do </a:t>
            </a:r>
            <a:r>
              <a:rPr lang="en-US" sz="1400" dirty="0"/>
              <a:t>role do stakeholder </a:t>
            </a:r>
            <a:r>
              <a:rPr lang="en-US" sz="1400" b="1" u="sng" dirty="0">
                <a:solidFill>
                  <a:srgbClr val="FF0000"/>
                </a:solidFill>
                <a:highlight>
                  <a:srgbClr val="FFFF00"/>
                </a:highlight>
              </a:rPr>
              <a:t>NÂO</a:t>
            </a:r>
            <a:r>
              <a:rPr lang="en-US" sz="1400" dirty="0"/>
              <a:t> é para </a:t>
            </a:r>
            <a:r>
              <a:rPr lang="pt-PT" sz="1400" dirty="0"/>
              <a:t>repetir</a:t>
            </a:r>
            <a:r>
              <a:rPr lang="en-US" sz="1400" dirty="0"/>
              <a:t> a </a:t>
            </a:r>
            <a:r>
              <a:rPr lang="en-US" sz="1400" dirty="0" err="1"/>
              <a:t>lista</a:t>
            </a:r>
            <a:r>
              <a:rPr lang="en-US" sz="1400" dirty="0"/>
              <a:t> de </a:t>
            </a:r>
            <a:r>
              <a:rPr lang="pt-PT" sz="1400" dirty="0"/>
              <a:t>tipos de interações… </a:t>
            </a:r>
          </a:p>
          <a:p>
            <a:r>
              <a:rPr lang="pt-PT" dirty="0"/>
              <a:t>Max. 1 slide</a:t>
            </a:r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03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Processo de Negócio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>
                <a:highlight>
                  <a:srgbClr val="FFFF00"/>
                </a:highlight>
              </a:rPr>
              <a:t>xxx</a:t>
            </a:r>
            <a:br>
              <a:rPr lang="en-GB" dirty="0"/>
            </a:b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Revisão exaustiva </a:t>
            </a:r>
            <a:r>
              <a:rPr lang="en-US" dirty="0"/>
              <a:t>do(s) </a:t>
            </a:r>
            <a:r>
              <a:rPr lang="pt-PT" dirty="0"/>
              <a:t>processo(s)</a:t>
            </a:r>
            <a:r>
              <a:rPr lang="en-US" dirty="0"/>
              <a:t> do </a:t>
            </a:r>
            <a:r>
              <a:rPr lang="pt-PT" dirty="0"/>
              <a:t>negócio</a:t>
            </a:r>
            <a:r>
              <a:rPr lang="en-US" dirty="0"/>
              <a:t> (</a:t>
            </a:r>
            <a:r>
              <a:rPr lang="en-US" i="1" dirty="0"/>
              <a:t>Business Process</a:t>
            </a:r>
            <a:r>
              <a:rPr lang="en-US" dirty="0"/>
              <a:t>)</a:t>
            </a:r>
          </a:p>
          <a:p>
            <a:pPr lvl="1"/>
            <a:r>
              <a:rPr lang="pt-PT" dirty="0"/>
              <a:t>Assegurar rastreabilidade </a:t>
            </a:r>
            <a:r>
              <a:rPr lang="en-US" dirty="0"/>
              <a:t>com a </a:t>
            </a:r>
            <a:r>
              <a:rPr lang="pt-PT" dirty="0"/>
              <a:t>lista de atores mapeada </a:t>
            </a:r>
            <a:r>
              <a:rPr lang="en-US" dirty="0"/>
              <a:t>no diag. de context</a:t>
            </a:r>
          </a:p>
          <a:p>
            <a:pPr lvl="1"/>
            <a:r>
              <a:rPr lang="pt-PT" dirty="0"/>
              <a:t>Usa a técnica </a:t>
            </a:r>
            <a:r>
              <a:rPr lang="en-US" dirty="0"/>
              <a:t>de storytelling para a narrative de </a:t>
            </a:r>
            <a:r>
              <a:rPr lang="pt-PT" dirty="0"/>
              <a:t>descrição do processo</a:t>
            </a:r>
          </a:p>
          <a:p>
            <a:pPr lvl="2"/>
            <a:r>
              <a:rPr lang="pt-PT" dirty="0"/>
              <a:t>Descrição </a:t>
            </a:r>
            <a:r>
              <a:rPr lang="en-US" dirty="0"/>
              <a:t>textual </a:t>
            </a:r>
            <a:r>
              <a:rPr lang="pt-PT" dirty="0"/>
              <a:t>sucinta, todavia suficientemente objetiva e focada no resultado expectável </a:t>
            </a:r>
            <a:r>
              <a:rPr lang="en-US" dirty="0"/>
              <a:t>(i.e., workflow </a:t>
            </a:r>
            <a:r>
              <a:rPr lang="pt-PT" dirty="0"/>
              <a:t>associado</a:t>
            </a:r>
            <a:r>
              <a:rPr lang="en-US" dirty="0"/>
              <a:t> ao </a:t>
            </a:r>
            <a:r>
              <a:rPr lang="pt-PT" dirty="0"/>
              <a:t>cenário</a:t>
            </a:r>
            <a:r>
              <a:rPr lang="en-US" dirty="0"/>
              <a:t> principal) </a:t>
            </a:r>
            <a:endParaRPr lang="pt-PT" dirty="0"/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261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A897A-213B-40C3-9023-DCBF3CCD80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Diagramas de Colaboração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5B73DB-1891-4461-8EF7-96B27CCA4C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A3291-BAE4-4EEB-9D29-5400D18227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i="1" dirty="0"/>
              <a:t>Pools, </a:t>
            </a:r>
            <a:r>
              <a:rPr lang="pt-PT" i="1" dirty="0" err="1"/>
              <a:t>Lanes</a:t>
            </a:r>
            <a:r>
              <a:rPr lang="pt-PT" i="1" dirty="0"/>
              <a:t>, Data </a:t>
            </a:r>
            <a:r>
              <a:rPr lang="pt-PT" i="1" dirty="0" err="1"/>
              <a:t>Objects</a:t>
            </a:r>
            <a:r>
              <a:rPr lang="pt-PT" i="1" dirty="0"/>
              <a:t> </a:t>
            </a:r>
          </a:p>
          <a:p>
            <a:r>
              <a:rPr lang="pt-PT" dirty="0"/>
              <a:t>Atividades, Eventos e Gateways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F10EA-30A9-41E1-9419-79C56481D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Imagem 5" descr="https://encrypted-tbn2.gstatic.com/images?q=tbn:ANd9GcT8vILn_V6Ab13ACvJhfVZyuyS9OsQMoVKBjNiOn7ixGQjdFBHwxA">
            <a:extLst>
              <a:ext uri="{FF2B5EF4-FFF2-40B4-BE49-F238E27FC236}">
                <a16:creationId xmlns:a16="http://schemas.microsoft.com/office/drawing/2014/main" id="{C5CA39DF-AFC0-4DB2-A202-417BBC743D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464" y="2546647"/>
            <a:ext cx="5588949" cy="30764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21625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Sprint </a:t>
            </a:r>
            <a:r>
              <a:rPr lang="pt-PT" dirty="0" err="1"/>
              <a:t>Retrospective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# (</a:t>
            </a:r>
            <a:r>
              <a:rPr lang="pt-PT" dirty="0" err="1"/>
              <a:t>dd</a:t>
            </a:r>
            <a:r>
              <a:rPr lang="pt-PT" dirty="0"/>
              <a:t>/mm/</a:t>
            </a:r>
            <a:r>
              <a:rPr lang="pt-PT" dirty="0" err="1"/>
              <a:t>yyyy</a:t>
            </a:r>
            <a:r>
              <a:rPr lang="pt-PT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3526" y="1318662"/>
          <a:ext cx="10781414" cy="468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0707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503653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«</a:t>
                      </a: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Identify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went well during the past Sprint»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Obs.: </a:t>
                      </a:r>
                      <a:r>
                        <a:rPr lang="pt-PT" sz="1400" kern="1200" noProof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para cada </a:t>
                      </a:r>
                      <a:r>
                        <a:rPr lang="pt-PT" sz="1400" kern="1200" noProof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pitch</a:t>
                      </a:r>
                      <a:r>
                        <a:rPr lang="pt-PT" sz="1400" kern="1200" noProof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apresentam apenas um Sprint </a:t>
                      </a:r>
                      <a:r>
                        <a:rPr lang="pt-PT" sz="1400" kern="1200" noProof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Retrospective</a:t>
                      </a:r>
                      <a:r>
                        <a:rPr lang="pt-PT" sz="1400" kern="1200" noProof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que deverá apresentar o conhecimento e lições aprendidas até à submissão do </a:t>
                      </a:r>
                      <a:r>
                        <a:rPr lang="pt-PT" sz="1400" kern="1200" noProof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pitch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PT" sz="14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the team could have done better during the Sprint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points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are the team commitments to improve the achievements in the next sprint (how to improve the progress &amp; overcome the constrains which occurred previously”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6855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Lista de </a:t>
            </a:r>
            <a:r>
              <a:rPr lang="pt-PT" dirty="0" err="1"/>
              <a:t>TO-DO’s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372" y="2432126"/>
            <a:ext cx="9958128" cy="2023141"/>
          </a:xfrm>
        </p:spPr>
        <p:txBody>
          <a:bodyPr/>
          <a:lstStyle/>
          <a:p>
            <a:r>
              <a:rPr lang="pt-PT" sz="2800" dirty="0"/>
              <a:t>3º </a:t>
            </a:r>
            <a:r>
              <a:rPr lang="pt-PT" sz="2800" dirty="0" err="1"/>
              <a:t>Pitch</a:t>
            </a:r>
            <a:r>
              <a:rPr lang="pt-PT" sz="2800" dirty="0"/>
              <a:t> – </a:t>
            </a:r>
            <a:r>
              <a:rPr lang="pt-PT" sz="2800" dirty="0" err="1"/>
              <a:t>Diag</a:t>
            </a:r>
            <a:r>
              <a:rPr lang="pt-PT" sz="2800" dirty="0"/>
              <a:t>. formais usando a notação UML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/>
              <a:t>Revisão global do projeto M1 – M3 (incluindo os </a:t>
            </a:r>
            <a:r>
              <a:rPr lang="pt-PT" sz="1800" dirty="0" err="1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Action</a:t>
            </a:r>
            <a:r>
              <a:rPr lang="pt-PT" sz="18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pt-PT" sz="1800" dirty="0" err="1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points</a:t>
            </a:r>
            <a:r>
              <a:rPr lang="pt-PT" sz="1800" b="0" dirty="0"/>
              <a:t>) de forma a estarem contemplados no </a:t>
            </a:r>
            <a:r>
              <a:rPr lang="pt-PT" sz="1800" b="0" dirty="0" err="1"/>
              <a:t>pitch</a:t>
            </a:r>
            <a:r>
              <a:rPr lang="pt-PT" sz="1800" b="0" dirty="0"/>
              <a:t> final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 err="1"/>
              <a:t>Diag</a:t>
            </a:r>
            <a:r>
              <a:rPr lang="pt-PT" sz="1800" b="0" dirty="0"/>
              <a:t>. de Casos de Utilização (</a:t>
            </a:r>
            <a:r>
              <a:rPr lang="en-GB" sz="1800" b="0" i="1" dirty="0"/>
              <a:t>Use Case diagram</a:t>
            </a:r>
            <a:r>
              <a:rPr lang="pt-PT" sz="1800" b="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 err="1"/>
              <a:t>Diag</a:t>
            </a:r>
            <a:r>
              <a:rPr lang="pt-PT" sz="1800" b="0" dirty="0"/>
              <a:t>. de Modelo Domínio (</a:t>
            </a:r>
            <a:r>
              <a:rPr lang="en-GB" sz="1800" b="0" i="1" dirty="0"/>
              <a:t>Class diagram</a:t>
            </a:r>
            <a:r>
              <a:rPr lang="pt-PT" sz="1800" b="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 err="1"/>
              <a:t>Diag</a:t>
            </a:r>
            <a:r>
              <a:rPr lang="pt-PT" sz="1800" b="0" dirty="0"/>
              <a:t>. Máquinas de Estado (</a:t>
            </a:r>
            <a:r>
              <a:rPr lang="en-GB" sz="1800" b="0" i="1" dirty="0"/>
              <a:t>State Machine diagram</a:t>
            </a:r>
            <a:r>
              <a:rPr lang="pt-PT" sz="1800" b="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 err="1"/>
              <a:t>Diag</a:t>
            </a:r>
            <a:r>
              <a:rPr lang="pt-PT" sz="1800" b="0" dirty="0"/>
              <a:t>. Componentes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 err="1"/>
              <a:t>Diag</a:t>
            </a:r>
            <a:r>
              <a:rPr lang="pt-PT" sz="1800" b="0" dirty="0"/>
              <a:t>. de Blocos</a:t>
            </a:r>
          </a:p>
          <a:p>
            <a:endParaRPr lang="pt-PT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3435667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Diagrama de Casos de Utilização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 err="1">
                <a:highlight>
                  <a:srgbClr val="FFFF00"/>
                </a:highlight>
              </a:rPr>
              <a:t>xxx</a:t>
            </a: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t-PT" sz="1800" dirty="0"/>
              <a:t>Representação do comportamento do sistema da perspectiva (</a:t>
            </a:r>
            <a:r>
              <a:rPr lang="pt-PT" sz="1800" i="1" dirty="0" err="1"/>
              <a:t>viewpoint</a:t>
            </a:r>
            <a:r>
              <a:rPr lang="pt-PT" sz="1800" dirty="0"/>
              <a:t>) do actor.</a:t>
            </a:r>
          </a:p>
          <a:p>
            <a:pPr algn="just"/>
            <a:r>
              <a:rPr lang="pt-PT" sz="1800" dirty="0"/>
              <a:t>Representação formal (notação UML) da interação do actor com o sistema, incluindo a modelação de relacionamentos  despoletados/ativados aquando da execução de determinados casos de utilização.</a:t>
            </a:r>
          </a:p>
          <a:p>
            <a:pPr algn="just"/>
            <a:r>
              <a:rPr lang="pt-PT" sz="1800" dirty="0"/>
              <a:t>Descrever em detalhe os casos de utilização (UC) objeto de implementação. Todos os UC que não são implementados têm de ter um descrição (i.e., narrativa sucinta a explicar textualmente qual o comportamento que descreve cada um dos UC).</a:t>
            </a:r>
          </a:p>
          <a:p>
            <a:pPr algn="just"/>
            <a:r>
              <a:rPr lang="pt-PT" sz="1800" dirty="0"/>
              <a:t>A descrição dos cenários tem de ter em consideração as preocupações (</a:t>
            </a:r>
            <a:r>
              <a:rPr lang="pt-PT" sz="1800" i="1" dirty="0"/>
              <a:t>concernes</a:t>
            </a:r>
            <a:r>
              <a:rPr lang="pt-PT" sz="1800" dirty="0"/>
              <a:t>) dos </a:t>
            </a:r>
            <a:r>
              <a:rPr lang="pt-PT" sz="1800" dirty="0" err="1"/>
              <a:t>stakeholders</a:t>
            </a:r>
            <a:r>
              <a:rPr lang="pt-PT" sz="1800" dirty="0"/>
              <a:t> que interagem com o sistema, ou seja, </a:t>
            </a:r>
            <a:r>
              <a:rPr lang="pt-PT" sz="1800" dirty="0">
                <a:highlight>
                  <a:srgbClr val="FFFF00"/>
                </a:highlight>
              </a:rPr>
              <a:t>o cenário tem de ser apresentado/descrito de forma a evidenciar como é que o actor executa o cenário</a:t>
            </a:r>
            <a:r>
              <a:rPr lang="pt-PT" sz="1800" dirty="0"/>
              <a:t>. </a:t>
            </a:r>
          </a:p>
          <a:p>
            <a:pPr algn="just"/>
            <a:r>
              <a:rPr lang="pt-PT" dirty="0"/>
              <a:t>Max. 1 slide</a:t>
            </a:r>
            <a:endParaRPr lang="pt-PT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Imagem 13" descr="https://encrypted-tbn2.gstatic.com/images?q=tbn:ANd9GcRjWXAwhLUIl6jlTbW1VqbDYD2mhuugTgvZRgVqFiuqCIri9P0x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119" y="4127619"/>
            <a:ext cx="3181121" cy="24251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21943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UCxx</a:t>
            </a:r>
            <a:r>
              <a:rPr lang="pt-PT" dirty="0"/>
              <a:t> – «nome SMART»</a:t>
            </a:r>
            <a:br>
              <a:rPr lang="en-GB" dirty="0"/>
            </a:b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68680" y="1273399"/>
            <a:ext cx="10808919" cy="491962"/>
          </a:xfrm>
        </p:spPr>
        <p:txBody>
          <a:bodyPr/>
          <a:lstStyle/>
          <a:p>
            <a:r>
              <a:rPr lang="pt-BR" sz="1600" dirty="0"/>
              <a:t>«Descrever em detalhe os três UC de maior complexidade (</a:t>
            </a:r>
            <a:r>
              <a:rPr lang="pt-PT" sz="1600" dirty="0"/>
              <a:t>max. 1 slide por caso de utilização), no relatório o detalhe do cenário pode ser densificado, no PPT apenas relevante ficar com uma noção precisa do racional associado ao comportamento modelado</a:t>
            </a:r>
            <a:r>
              <a:rPr lang="pt-BR" sz="1600" dirty="0"/>
              <a:t>» </a:t>
            </a:r>
            <a:endParaRPr lang="pt-PT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274153"/>
              </p:ext>
            </p:extLst>
          </p:nvPr>
        </p:nvGraphicFramePr>
        <p:xfrm>
          <a:off x="868680" y="2076607"/>
          <a:ext cx="10514059" cy="46220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76242">
                  <a:extLst>
                    <a:ext uri="{9D8B030D-6E8A-4147-A177-3AD203B41FA5}">
                      <a16:colId xmlns:a16="http://schemas.microsoft.com/office/drawing/2014/main" val="3895037718"/>
                    </a:ext>
                  </a:extLst>
                </a:gridCol>
                <a:gridCol w="9437817">
                  <a:extLst>
                    <a:ext uri="{9D8B030D-6E8A-4147-A177-3AD203B41FA5}">
                      <a16:colId xmlns:a16="http://schemas.microsoft.com/office/drawing/2014/main" val="2470807427"/>
                    </a:ext>
                  </a:extLst>
                </a:gridCol>
              </a:tblGrid>
              <a:tr h="5346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Descrição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200" b="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…</a:t>
                      </a:r>
                      <a:r>
                        <a:rPr lang="pt-PT" sz="1200" b="0" kern="12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descrever de forma estruturada o caso de uso mais complexo…</a:t>
                      </a:r>
                      <a:endParaRPr lang="en-GB" sz="1200" b="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021348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>
                          <a:effectLst/>
                        </a:rPr>
                        <a:t>Pré-condições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Este UC só está acessível aos fins-de-semana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2038629"/>
                  </a:ext>
                </a:extLst>
              </a:tr>
              <a:tr h="159666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Principal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 Cliente «interage com o sistema para…»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2. Sistema «responde de forma especifica ao tipo de interação; processa os dados; 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3. …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4. Sistema apresenta notificação, aguarda resposta </a:t>
                      </a:r>
                      <a:r>
                        <a:rPr lang="pt-PT" sz="1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docliente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5. Cliente seleciona opção pretendida e insere os dados solicitados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 ….</a:t>
                      </a: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PT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Obs.: este </a:t>
                      </a:r>
                      <a:r>
                        <a:rPr lang="pt-PT" sz="1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template</a:t>
                      </a: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deve ser elaborado diretamente na ferramenta </a:t>
                      </a:r>
                      <a:r>
                        <a:rPr lang="pt-PT" sz="1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Astha</a:t>
                      </a: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pt-PT" sz="1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efectuar</a:t>
                      </a: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um </a:t>
                      </a:r>
                      <a:r>
                        <a:rPr lang="pt-PT" sz="1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prtsc</a:t>
                      </a: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para a apresentação </a:t>
                      </a:r>
                      <a:r>
                        <a:rPr lang="pt-PT" sz="1100" dirty="0" err="1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ppt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3124833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Alternativo 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5.1. «forma alternativa de o cliente interagir com o sistema»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Obs.: a representação de cenários alternativos deve ser modelada apenas quando aplicável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697230"/>
                  </a:ext>
                </a:extLst>
              </a:tr>
              <a:tr h="62894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Identificar qual o estado do sistema após a execução do cenário principal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2942436"/>
                  </a:ext>
                </a:extLst>
              </a:tr>
              <a:tr h="62006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Cenário de Exceção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1.1. Cliente seleciona a opção “Canelar”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Obs.: a representação de cenários de exceção deve ser modelada apenas quando aplicável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4977545"/>
                  </a:ext>
                </a:extLst>
              </a:tr>
              <a:tr h="30637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effectLst/>
                        </a:rPr>
                        <a:t>Pós-Condições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PT" sz="1100" dirty="0"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</a:rPr>
                        <a:t>Identificar qual o estado do sistema após a execução do cenário de exceção </a:t>
                      </a:r>
                      <a:endParaRPr lang="en-GB" sz="1100" dirty="0"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90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5753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Modelo de Domínio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>
                <a:highlight>
                  <a:srgbClr val="FFFF00"/>
                </a:highlight>
              </a:rPr>
              <a:t>xxx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t-PT" i="1" dirty="0"/>
              <a:t>O diagrama apresenta a estrutura (i.e., classes) que implementam a persistência dos dados, inclui classes do tipo </a:t>
            </a:r>
            <a:r>
              <a:rPr lang="pt-PT" i="1" dirty="0" err="1"/>
              <a:t>Enumeration</a:t>
            </a:r>
            <a:r>
              <a:rPr lang="pt-PT" i="1" dirty="0"/>
              <a:t> de forma a modelar aspetos relacionados com o estado do sistema. </a:t>
            </a:r>
          </a:p>
          <a:p>
            <a:pPr algn="just"/>
            <a:r>
              <a:rPr lang="pt-PT" dirty="0"/>
              <a:t>Max. 1 slide</a:t>
            </a:r>
            <a:endParaRPr lang="en-GB" dirty="0"/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Imagem 12" descr="https://encrypted-tbn0.gstatic.com/images?q=tbn:ANd9GcTD-YtYGOSBzYAf0Vz64eMIveiKWScBikAZ4eVL5x79VErOBxCc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432" y="2606674"/>
            <a:ext cx="4215448" cy="35655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393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Diagrama Máquina de Estados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>
                <a:highlight>
                  <a:srgbClr val="FFFF00"/>
                </a:highlight>
              </a:rPr>
              <a:t>xxx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t-PT" i="1" dirty="0"/>
              <a:t>Rastreabilidade (</a:t>
            </a:r>
            <a:r>
              <a:rPr lang="en-GB" b="1" i="1" dirty="0"/>
              <a:t>Traceability</a:t>
            </a:r>
            <a:r>
              <a:rPr lang="pt-PT" i="1" dirty="0"/>
              <a:t>): tem de existir uma classe com um atributo que guarda o valor do estado do sistema em cada instante. Por conseguinte é necessário ter em consideração os eventos e condições de guarda que podem originar uma transição de estado.</a:t>
            </a:r>
            <a:endParaRPr lang="en-GB" dirty="0"/>
          </a:p>
          <a:p>
            <a:pPr algn="just"/>
            <a:r>
              <a:rPr lang="pt-PT" i="1" dirty="0"/>
              <a:t>Ter em atenção o comportamento do sistema (i.e., conjunto de métodos que têm de existir) quando o sistema permanece num determinado estado. </a:t>
            </a:r>
          </a:p>
          <a:p>
            <a:pPr algn="just"/>
            <a:r>
              <a:rPr lang="pt-PT" dirty="0"/>
              <a:t>Max. 1 a 2 slides</a:t>
            </a:r>
            <a:endParaRPr lang="pt-PT" i="1" dirty="0"/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 descr="Resultado de imagem para state machine diagram um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907" y="3626418"/>
            <a:ext cx="4387533" cy="31089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82693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Diagrama de componentes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>
                <a:highlight>
                  <a:srgbClr val="FFFF00"/>
                </a:highlight>
              </a:rPr>
              <a:t>xxx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t-PT" i="1" dirty="0"/>
              <a:t>Rastreabilidade (</a:t>
            </a:r>
            <a:r>
              <a:rPr lang="en-GB" b="1" i="1" dirty="0"/>
              <a:t>Traceability</a:t>
            </a:r>
            <a:r>
              <a:rPr lang="pt-PT" i="1" dirty="0"/>
              <a:t>): tem de existir uma classe com um atributo que guarda os dados das interfaces.</a:t>
            </a:r>
            <a:endParaRPr lang="en-GB" dirty="0"/>
          </a:p>
          <a:p>
            <a:pPr algn="just"/>
            <a:r>
              <a:rPr lang="pt-PT" dirty="0"/>
              <a:t>Max. 1 a 2 slides</a:t>
            </a:r>
            <a:endParaRPr lang="pt-PT" i="1" dirty="0"/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28" name="Picture 4" descr="Chatbot (UML Component Diagram) | Component diagram, Chatbot, Computer  programming">
            <a:extLst>
              <a:ext uri="{FF2B5EF4-FFF2-40B4-BE49-F238E27FC236}">
                <a16:creationId xmlns:a16="http://schemas.microsoft.com/office/drawing/2014/main" id="{0CD31046-1C67-4BB2-A59E-706B65DCD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932" y="2937476"/>
            <a:ext cx="6798788" cy="379790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54667-A0E3-44E3-AABD-D79031037265}"/>
              </a:ext>
            </a:extLst>
          </p:cNvPr>
          <p:cNvSpPr txBox="1"/>
          <p:nvPr/>
        </p:nvSpPr>
        <p:spPr>
          <a:xfrm>
            <a:off x="3636802" y="3043952"/>
            <a:ext cx="118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chemeClr val="bg2">
                    <a:lumMod val="75000"/>
                  </a:schemeClr>
                </a:solidFill>
              </a:rPr>
              <a:t>Source</a:t>
            </a:r>
            <a:r>
              <a:rPr lang="pt-PT" dirty="0">
                <a:solidFill>
                  <a:schemeClr val="bg2">
                    <a:lumMod val="75000"/>
                  </a:schemeClr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9814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Lista de </a:t>
            </a:r>
            <a:r>
              <a:rPr lang="pt-PT" dirty="0" err="1"/>
              <a:t>TO-DO’s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372" y="2432127"/>
            <a:ext cx="9958128" cy="1655762"/>
          </a:xfrm>
        </p:spPr>
        <p:txBody>
          <a:bodyPr/>
          <a:lstStyle/>
          <a:p>
            <a:r>
              <a:rPr lang="pt-PT" sz="2800" dirty="0"/>
              <a:t>M1 – </a:t>
            </a:r>
            <a:r>
              <a:rPr lang="en-US" sz="2800" dirty="0" err="1"/>
              <a:t>Proposta</a:t>
            </a:r>
            <a:r>
              <a:rPr lang="en-US" sz="2800" dirty="0"/>
              <a:t> de </a:t>
            </a:r>
            <a:r>
              <a:rPr lang="en-US" sz="2800" dirty="0" err="1"/>
              <a:t>Projeto</a:t>
            </a:r>
            <a:r>
              <a:rPr lang="en-US" sz="2800" dirty="0"/>
              <a:t> (</a:t>
            </a:r>
            <a:r>
              <a:rPr lang="en-US" sz="2800" dirty="0" err="1"/>
              <a:t>versão</a:t>
            </a:r>
            <a:r>
              <a:rPr lang="en-US" sz="2800" dirty="0"/>
              <a:t> </a:t>
            </a:r>
            <a:r>
              <a:rPr lang="en-US" sz="2800" dirty="0" err="1"/>
              <a:t>preliminar</a:t>
            </a:r>
            <a:r>
              <a:rPr lang="en-US" sz="2800" dirty="0"/>
              <a:t>)</a:t>
            </a:r>
            <a:endParaRPr lang="pt-PT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0" dirty="0" err="1"/>
              <a:t>Equipa</a:t>
            </a:r>
            <a:r>
              <a:rPr lang="en-US" sz="1800" b="0" dirty="0"/>
              <a:t> de </a:t>
            </a:r>
            <a:r>
              <a:rPr lang="en-US" sz="1800" b="0" dirty="0" err="1"/>
              <a:t>projecto</a:t>
            </a:r>
            <a:r>
              <a:rPr lang="en-US" sz="1800" b="0" dirty="0"/>
              <a:t> </a:t>
            </a:r>
            <a:r>
              <a:rPr lang="en-GB" sz="1800" b="0" dirty="0"/>
              <a:t> &amp; </a:t>
            </a:r>
            <a:r>
              <a:rPr lang="pt-PT" sz="1800" b="0" i="1" dirty="0"/>
              <a:t>Project </a:t>
            </a:r>
            <a:r>
              <a:rPr lang="pt-PT" sz="1800" b="0" i="1" dirty="0" err="1"/>
              <a:t>Owner</a:t>
            </a:r>
            <a:endParaRPr lang="pt-PT" sz="1800" b="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b="0" dirty="0" err="1"/>
              <a:t>Âmbito</a:t>
            </a:r>
            <a:r>
              <a:rPr lang="en-GB" sz="1800" b="0" dirty="0"/>
              <a:t> &amp; </a:t>
            </a:r>
            <a:r>
              <a:rPr lang="en-GB" sz="1800" b="0" dirty="0" err="1"/>
              <a:t>Objetivos</a:t>
            </a:r>
            <a:r>
              <a:rPr lang="en-GB" sz="1800" b="0" dirty="0"/>
              <a:t> do </a:t>
            </a:r>
            <a:r>
              <a:rPr lang="en-GB" sz="1800" b="0" dirty="0" err="1"/>
              <a:t>Projecto</a:t>
            </a:r>
            <a:endParaRPr lang="en-GB" sz="18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b="0" dirty="0" err="1"/>
              <a:t>Listar</a:t>
            </a:r>
            <a:r>
              <a:rPr lang="en-GB" sz="1800" b="0" dirty="0"/>
              <a:t> o(s) </a:t>
            </a:r>
            <a:r>
              <a:rPr lang="en-GB" sz="1800" b="0" dirty="0" err="1"/>
              <a:t>processo</a:t>
            </a:r>
            <a:r>
              <a:rPr lang="en-GB" sz="1800" b="0" dirty="0"/>
              <a:t>(s) de </a:t>
            </a:r>
            <a:r>
              <a:rPr lang="en-GB" sz="1800" b="0" dirty="0" err="1"/>
              <a:t>negócio</a:t>
            </a:r>
            <a:r>
              <a:rPr lang="en-GB" sz="1800" b="0" dirty="0"/>
              <a:t> </a:t>
            </a:r>
            <a:r>
              <a:rPr lang="en-GB" sz="1800" b="0" dirty="0" err="1"/>
              <a:t>objeto</a:t>
            </a:r>
            <a:r>
              <a:rPr lang="en-GB" sz="1800" b="0" dirty="0"/>
              <a:t> de </a:t>
            </a:r>
            <a:r>
              <a:rPr lang="en-GB" sz="1800" b="0" dirty="0" err="1"/>
              <a:t>modelação</a:t>
            </a:r>
            <a:endParaRPr lang="en-GB" sz="18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b="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PT" sz="200" b="0" dirty="0"/>
          </a:p>
          <a:p>
            <a:endParaRPr lang="pt-PT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Deadline: </a:t>
            </a:r>
            <a:r>
              <a:rPr lang="pt-PT" b="1" dirty="0" err="1"/>
              <a:t>dd</a:t>
            </a:r>
            <a:r>
              <a:rPr lang="pt-PT" b="1" dirty="0"/>
              <a:t>/mm/</a:t>
            </a:r>
            <a:r>
              <a:rPr lang="pt-PT" b="1" dirty="0" err="1"/>
              <a:t>yyyy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5717507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 err="1"/>
              <a:t>Mockup</a:t>
            </a:r>
            <a:r>
              <a:rPr lang="pt-PT" dirty="0"/>
              <a:t> «nome da interface»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«indicação do módulo que executa o(s) </a:t>
            </a:r>
            <a:r>
              <a:rPr lang="pt-PT" dirty="0" err="1"/>
              <a:t>mockup</a:t>
            </a:r>
            <a:r>
              <a:rPr lang="pt-PT" dirty="0"/>
              <a:t>(s)»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Os </a:t>
            </a:r>
            <a:r>
              <a:rPr lang="pt-PT" dirty="0" err="1"/>
              <a:t>Mockups</a:t>
            </a:r>
            <a:r>
              <a:rPr lang="pt-PT" dirty="0"/>
              <a:t> dão visibilidade (i.e., materializam os artefactos informacionais de interação com os intervenientes) aos requisitos não funcionais (NFR) relacionados com a </a:t>
            </a:r>
            <a:r>
              <a:rPr lang="pt-PT" b="1" dirty="0"/>
              <a:t>estrutura</a:t>
            </a:r>
            <a:r>
              <a:rPr lang="pt-PT" dirty="0"/>
              <a:t> do sistema </a:t>
            </a:r>
          </a:p>
          <a:p>
            <a:pPr lvl="1"/>
            <a:r>
              <a:rPr lang="en-GB" sz="1600" b="1" i="1" dirty="0">
                <a:solidFill>
                  <a:schemeClr val="tx1"/>
                </a:solidFill>
              </a:rPr>
              <a:t>HOW </a:t>
            </a:r>
            <a:r>
              <a:rPr lang="en-GB" sz="1600" i="1" dirty="0">
                <a:solidFill>
                  <a:schemeClr val="tx1"/>
                </a:solidFill>
              </a:rPr>
              <a:t>will the user interact with the system to access, edit or provide data </a:t>
            </a:r>
            <a:r>
              <a:rPr lang="en-GB" sz="1600" i="1" dirty="0">
                <a:solidFill>
                  <a:schemeClr val="tx1"/>
                </a:solidFill>
                <a:sym typeface="Wingdings" panose="05000000000000000000" pitchFamily="2" charset="2"/>
              </a:rPr>
              <a:t> user interface (structure &amp; behaviour)</a:t>
            </a:r>
            <a:endParaRPr lang="pt-PT" sz="1600" dirty="0"/>
          </a:p>
          <a:p>
            <a:pPr lvl="2">
              <a:buFont typeface="Wingdings" panose="05000000000000000000" pitchFamily="2" charset="2"/>
              <a:buChar char="q"/>
            </a:pPr>
            <a:r>
              <a:rPr lang="pt-PT" sz="1200" b="1" dirty="0">
                <a:solidFill>
                  <a:srgbClr val="00B050"/>
                </a:solidFill>
              </a:rPr>
              <a:t>Obs.: </a:t>
            </a:r>
            <a:r>
              <a:rPr lang="pt-PT" sz="1200" dirty="0">
                <a:solidFill>
                  <a:srgbClr val="00B050"/>
                </a:solidFill>
              </a:rPr>
              <a:t>para uma lista mais completa sobre tipos de NFR consultar o </a:t>
            </a:r>
            <a:r>
              <a:rPr lang="pt-PT" sz="1200" b="1" dirty="0">
                <a:solidFill>
                  <a:srgbClr val="00B050"/>
                </a:solidFill>
              </a:rPr>
              <a:t>slide 24 - </a:t>
            </a:r>
            <a:r>
              <a:rPr lang="en-US" sz="1200" b="1" dirty="0">
                <a:solidFill>
                  <a:srgbClr val="00B050"/>
                </a:solidFill>
              </a:rPr>
              <a:t>Types of nonfunctional requirement</a:t>
            </a:r>
            <a:r>
              <a:rPr lang="en-GB" sz="1200" dirty="0">
                <a:solidFill>
                  <a:srgbClr val="00B050"/>
                </a:solidFill>
              </a:rPr>
              <a:t>, Mod 03 – Scenarios &amp; Requirements Engineering</a:t>
            </a:r>
            <a:endParaRPr lang="pt-PT" sz="1200" dirty="0">
              <a:solidFill>
                <a:srgbClr val="00B050"/>
              </a:solidFill>
            </a:endParaRPr>
          </a:p>
          <a:p>
            <a:pPr lvl="1"/>
            <a:r>
              <a:rPr lang="pt-PT" sz="1600" b="1" dirty="0"/>
              <a:t>Exemplos: </a:t>
            </a:r>
            <a:r>
              <a:rPr lang="pt-PT" sz="1600" dirty="0"/>
              <a:t>Formulário de recolha de dados e disponibilização de informação processada (e.g., Interface do tipo </a:t>
            </a:r>
            <a:r>
              <a:rPr lang="pt-PT" sz="1600" dirty="0" err="1"/>
              <a:t>dashboard</a:t>
            </a:r>
            <a:r>
              <a:rPr lang="pt-PT" sz="1600" dirty="0"/>
              <a:t> com dados estatísticos), foco no cenário principal objeto de implementação</a:t>
            </a:r>
          </a:p>
          <a:p>
            <a:pPr lvl="1"/>
            <a:r>
              <a:rPr lang="pt-PT" sz="1600" dirty="0"/>
              <a:t>Max. 1 a 4 slides (dependendo do nº de módulos e nº </a:t>
            </a:r>
            <a:r>
              <a:rPr lang="pt-PT" sz="1600" dirty="0" err="1"/>
              <a:t>mockups</a:t>
            </a:r>
            <a:r>
              <a:rPr lang="pt-PT" sz="1600" dirty="0"/>
              <a:t>, recomendação: apresentar um link para validação dos </a:t>
            </a:r>
            <a:r>
              <a:rPr lang="pt-PT" sz="1600" dirty="0" err="1"/>
              <a:t>mockups</a:t>
            </a:r>
            <a:r>
              <a:rPr lang="pt-PT" sz="1600" dirty="0"/>
              <a:t>)</a:t>
            </a:r>
          </a:p>
          <a:p>
            <a:r>
              <a:rPr lang="pt-PT" b="1" u="sng" dirty="0"/>
              <a:t>Objetivo </a:t>
            </a:r>
          </a:p>
          <a:p>
            <a:pPr marL="342900" lvl="1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pt-PT" sz="1800" dirty="0"/>
              <a:t>Apresentar os </a:t>
            </a:r>
            <a:r>
              <a:rPr lang="pt-PT" sz="1800" dirty="0" err="1"/>
              <a:t>mockups</a:t>
            </a:r>
            <a:r>
              <a:rPr lang="pt-PT" sz="1800" dirty="0"/>
              <a:t> das interfaces do(s) módulo(s) objeto de implementação. Estes </a:t>
            </a:r>
            <a:r>
              <a:rPr lang="pt-PT" sz="1800" dirty="0" err="1"/>
              <a:t>mockups</a:t>
            </a:r>
            <a:r>
              <a:rPr lang="pt-PT" sz="1800" dirty="0"/>
              <a:t> correspondem a uma representação visual da estrutura de dados da interface, conjuntamente com os  “botões/links” que operacionalizam a execução do comportamento especificado nos FR.</a:t>
            </a:r>
          </a:p>
          <a:p>
            <a:pPr marL="342900" lvl="1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pt-PT" sz="1800" dirty="0" err="1"/>
              <a:t>Mockup</a:t>
            </a:r>
            <a:r>
              <a:rPr lang="pt-PT" sz="1800" dirty="0"/>
              <a:t> corresponde ao desenho da interface funcional logo o foco está: </a:t>
            </a:r>
            <a:r>
              <a:rPr lang="en-GB" sz="1800" b="1" i="1" dirty="0">
                <a:solidFill>
                  <a:schemeClr val="tx1"/>
                </a:solidFill>
              </a:rPr>
              <a:t>HOW</a:t>
            </a:r>
            <a:r>
              <a:rPr lang="en-GB" sz="1800" i="1" dirty="0">
                <a:solidFill>
                  <a:schemeClr val="tx1"/>
                </a:solidFill>
              </a:rPr>
              <a:t> to present the information to the user outlining the functional areas for the user interaction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19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Resultado de imagem para balsamiq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" b="4396"/>
          <a:stretch/>
        </p:blipFill>
        <p:spPr bwMode="auto">
          <a:xfrm>
            <a:off x="1829487" y="2187813"/>
            <a:ext cx="8700861" cy="411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Apresentação dos </a:t>
            </a:r>
            <a:r>
              <a:rPr lang="pt-PT" dirty="0" err="1"/>
              <a:t>Mokups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Exemplo de Ferramentas de desenho de </a:t>
            </a:r>
            <a:r>
              <a:rPr lang="pt-PT" dirty="0" err="1"/>
              <a:t>Mockups</a:t>
            </a:r>
            <a:r>
              <a:rPr lang="pt-PT" dirty="0"/>
              <a:t> (1/2)</a:t>
            </a:r>
          </a:p>
          <a:p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sz="1800" dirty="0" err="1">
                <a:solidFill>
                  <a:schemeClr val="tx1"/>
                </a:solidFill>
                <a:hlinkClick r:id="rId4"/>
              </a:rPr>
              <a:t>Balsamiq</a:t>
            </a:r>
            <a:r>
              <a:rPr lang="pt-PT" sz="1800" dirty="0"/>
              <a:t>, existe versão desktop e versão na </a:t>
            </a:r>
            <a:r>
              <a:rPr lang="pt-PT" sz="1800" dirty="0" err="1"/>
              <a:t>cloud</a:t>
            </a:r>
            <a:r>
              <a:rPr lang="pt-PT" sz="1800" dirty="0"/>
              <a:t> que também permite trabalho colaborativo</a:t>
            </a:r>
          </a:p>
          <a:p>
            <a:pPr marL="342900" lvl="1" indent="0">
              <a:buNone/>
            </a:pPr>
            <a:endParaRPr lang="pt-PT" sz="1800" dirty="0"/>
          </a:p>
          <a:p>
            <a:pPr marL="342900" lvl="1" indent="0">
              <a:buNone/>
            </a:pPr>
            <a:endParaRPr lang="pt-PT" sz="1800" dirty="0"/>
          </a:p>
          <a:p>
            <a:pPr marL="342900" lvl="1" indent="0">
              <a:buNone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39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Apresentação dos </a:t>
            </a:r>
            <a:r>
              <a:rPr lang="pt-PT" dirty="0" err="1"/>
              <a:t>Mokups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Exemplo de Ferramentas de desenho de </a:t>
            </a:r>
            <a:r>
              <a:rPr lang="pt-PT" dirty="0" err="1"/>
              <a:t>Mockups</a:t>
            </a:r>
            <a:r>
              <a:rPr lang="pt-PT" dirty="0"/>
              <a:t> (2/2)</a:t>
            </a:r>
          </a:p>
          <a:p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>
                <a:hlinkClick r:id="rId3"/>
              </a:rPr>
              <a:t>Moqups</a:t>
            </a:r>
            <a:r>
              <a:rPr lang="en-GB" dirty="0"/>
              <a:t>, </a:t>
            </a:r>
            <a:r>
              <a:rPr lang="pt-PT" dirty="0"/>
              <a:t>ferramenta</a:t>
            </a:r>
            <a:r>
              <a:rPr lang="en-GB" dirty="0"/>
              <a:t> para </a:t>
            </a:r>
            <a:r>
              <a:rPr lang="pt-PT" dirty="0"/>
              <a:t>desenho de </a:t>
            </a:r>
            <a:r>
              <a:rPr lang="pt-PT" dirty="0" err="1"/>
              <a:t>Mockups</a:t>
            </a:r>
            <a:r>
              <a:rPr lang="pt-PT" dirty="0"/>
              <a:t> do tipo </a:t>
            </a:r>
            <a:r>
              <a:rPr lang="en-GB" dirty="0"/>
              <a:t>Wireframes &amp; Prototyping; </a:t>
            </a:r>
            <a:r>
              <a:rPr lang="pt-PT" dirty="0"/>
              <a:t>versão na </a:t>
            </a:r>
            <a:r>
              <a:rPr lang="pt-PT" dirty="0" err="1"/>
              <a:t>cloud</a:t>
            </a:r>
            <a:r>
              <a:rPr lang="pt-PT" dirty="0"/>
              <a:t> que também permite trabalho colaborativo</a:t>
            </a:r>
            <a:endParaRPr lang="en-GB" dirty="0"/>
          </a:p>
          <a:p>
            <a:pPr lvl="1"/>
            <a:endParaRPr lang="pt-PT" sz="1800" dirty="0"/>
          </a:p>
          <a:p>
            <a:pPr marL="342900" lvl="1" indent="0">
              <a:buNone/>
            </a:pPr>
            <a:endParaRPr lang="pt-PT" sz="1800" dirty="0"/>
          </a:p>
          <a:p>
            <a:pPr marL="342900" lvl="1" indent="0">
              <a:buNone/>
            </a:pPr>
            <a:endParaRPr lang="pt-PT" sz="1800" dirty="0"/>
          </a:p>
          <a:p>
            <a:pPr marL="342900" lvl="1" indent="0">
              <a:buNone/>
            </a:pPr>
            <a:endParaRPr lang="en-GB" sz="1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074" name="Picture 2" descr="Moqups Over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670" y="2551784"/>
            <a:ext cx="6861636" cy="381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613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Sprint </a:t>
            </a:r>
            <a:r>
              <a:rPr lang="pt-PT" dirty="0" err="1"/>
              <a:t>Retrospective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# (</a:t>
            </a:r>
            <a:r>
              <a:rPr lang="pt-PT" dirty="0" err="1"/>
              <a:t>dd</a:t>
            </a:r>
            <a:r>
              <a:rPr lang="pt-PT" dirty="0"/>
              <a:t>/mm/</a:t>
            </a:r>
            <a:r>
              <a:rPr lang="pt-PT" dirty="0" err="1"/>
              <a:t>yyyy</a:t>
            </a:r>
            <a:r>
              <a:rPr lang="pt-PT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994843"/>
              </p:ext>
            </p:extLst>
          </p:nvPr>
        </p:nvGraphicFramePr>
        <p:xfrm>
          <a:off x="563526" y="1318662"/>
          <a:ext cx="10781414" cy="468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0707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503653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«</a:t>
                      </a: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Identify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went well during the past Sprint»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Obs.: </a:t>
                      </a:r>
                      <a:r>
                        <a:rPr lang="pt-PT" sz="1400" kern="1200" noProof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para cada </a:t>
                      </a:r>
                      <a:r>
                        <a:rPr lang="pt-PT" sz="1400" kern="1200" noProof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pitch</a:t>
                      </a:r>
                      <a:r>
                        <a:rPr lang="pt-PT" sz="1400" kern="1200" noProof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apresentam apenas um Sprint </a:t>
                      </a:r>
                      <a:r>
                        <a:rPr lang="pt-PT" sz="1400" kern="1200" noProof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Retrospective</a:t>
                      </a:r>
                      <a:r>
                        <a:rPr lang="pt-PT" sz="1400" kern="1200" noProof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que deverá apresentar o conhecimento e lições aprendidas até à submissão do </a:t>
                      </a:r>
                      <a:r>
                        <a:rPr lang="pt-PT" sz="1400" kern="1200" noProof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pitch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PT" sz="14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the team could have done better during the Sprint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points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are the team commitments to improve the achievements in the next sprint (how to improve the progress &amp; overcome the constrains which occurred previously”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131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Lista de </a:t>
            </a:r>
            <a:r>
              <a:rPr lang="pt-PT" dirty="0" err="1"/>
              <a:t>TO-DO’s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372" y="2432127"/>
            <a:ext cx="9958128" cy="1655762"/>
          </a:xfrm>
        </p:spPr>
        <p:txBody>
          <a:bodyPr/>
          <a:lstStyle/>
          <a:p>
            <a:r>
              <a:rPr lang="pt-PT" sz="2500" dirty="0"/>
              <a:t>4º </a:t>
            </a:r>
            <a:r>
              <a:rPr lang="pt-PT" sz="2500" dirty="0" err="1"/>
              <a:t>Pitch</a:t>
            </a:r>
            <a:r>
              <a:rPr lang="pt-PT" sz="2500" dirty="0"/>
              <a:t> – Funcionalidades &amp; Arquitetura da Solução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/>
              <a:t>Revisão global do projeto M1 – M3 (incluindo os </a:t>
            </a:r>
            <a:r>
              <a:rPr lang="pt-PT" sz="1800" dirty="0" err="1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Action</a:t>
            </a:r>
            <a:r>
              <a:rPr lang="pt-PT" sz="18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pt-PT" sz="1800" dirty="0" err="1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points</a:t>
            </a:r>
            <a:r>
              <a:rPr lang="pt-PT" sz="1800" b="0" dirty="0"/>
              <a:t>) de forma a estarem contemplados no </a:t>
            </a:r>
            <a:r>
              <a:rPr lang="pt-PT" sz="1800" b="0" dirty="0" err="1"/>
              <a:t>pitch</a:t>
            </a:r>
            <a:r>
              <a:rPr lang="pt-PT" sz="1800" b="0" dirty="0"/>
              <a:t> final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/>
              <a:t>Levantamento</a:t>
            </a:r>
            <a:r>
              <a:rPr lang="en-GB" sz="1800" b="0" dirty="0"/>
              <a:t> de requisites (</a:t>
            </a:r>
            <a:r>
              <a:rPr lang="pt-PT" sz="1800" b="0" dirty="0"/>
              <a:t>conformidade com </a:t>
            </a:r>
            <a:r>
              <a:rPr lang="en-GB" sz="1800" b="0" dirty="0"/>
              <a:t>ISO 1233 – SRS)</a:t>
            </a:r>
            <a:endParaRPr lang="pt-PT" sz="1800" b="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/>
              <a:t>Diagrama de Blocos (conformidade </a:t>
            </a:r>
            <a:r>
              <a:rPr lang="en-GB" sz="1800" b="0" dirty="0"/>
              <a:t>com ISO 42010)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b="0" dirty="0" err="1"/>
              <a:t>Mockups</a:t>
            </a:r>
            <a:endParaRPr lang="pt-PT" sz="1800" b="0" dirty="0"/>
          </a:p>
          <a:p>
            <a:endParaRPr lang="pt-PT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25302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Arquitetura Conceptual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xxx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Diagrama de blocos da arquitetura do sistema (abordagem </a:t>
            </a:r>
            <a:r>
              <a:rPr lang="pt-PT" i="1" dirty="0" err="1"/>
              <a:t>Black</a:t>
            </a:r>
            <a:r>
              <a:rPr lang="pt-PT" i="1" dirty="0"/>
              <a:t>-Box vista conceptual</a:t>
            </a:r>
            <a:r>
              <a:rPr lang="pt-PT" dirty="0"/>
              <a:t>)</a:t>
            </a:r>
            <a:endParaRPr lang="en-GB" dirty="0"/>
          </a:p>
          <a:p>
            <a:pPr lvl="1"/>
            <a:r>
              <a:rPr lang="pt-PT" sz="1600" dirty="0"/>
              <a:t>Caso aplicável descrever o fluxo de informação entre os componentes do sistema Referencias web sobre diagrama de blocos da arquitetura (i.e., estrutura das mensagens REST / JSON)</a:t>
            </a:r>
          </a:p>
          <a:p>
            <a:pPr lvl="2"/>
            <a:r>
              <a:rPr lang="pt-PT" dirty="0"/>
              <a:t>Enquadramento ao conceito de: </a:t>
            </a:r>
            <a:r>
              <a:rPr lang="pt-PT" b="1" dirty="0" err="1">
                <a:hlinkClick r:id="rId2"/>
              </a:rPr>
              <a:t>Block</a:t>
            </a:r>
            <a:r>
              <a:rPr lang="pt-PT" b="1" dirty="0">
                <a:hlinkClick r:id="rId2"/>
              </a:rPr>
              <a:t> </a:t>
            </a:r>
            <a:r>
              <a:rPr lang="pt-PT" b="1" dirty="0" err="1">
                <a:hlinkClick r:id="rId2"/>
              </a:rPr>
              <a:t>diagram</a:t>
            </a:r>
            <a:r>
              <a:rPr lang="pt-PT" b="1" dirty="0">
                <a:hlinkClick r:id="rId2"/>
              </a:rPr>
              <a:t> – </a:t>
            </a:r>
            <a:r>
              <a:rPr lang="pt-PT" b="1" dirty="0" err="1">
                <a:hlinkClick r:id="rId2"/>
              </a:rPr>
              <a:t>wiki</a:t>
            </a:r>
            <a:endParaRPr lang="pt-PT" b="1" dirty="0"/>
          </a:p>
          <a:p>
            <a:pPr lvl="2"/>
            <a:r>
              <a:rPr lang="en-GB" dirty="0">
                <a:hlinkClick r:id="rId3"/>
              </a:rPr>
              <a:t>How to communicate architecture</a:t>
            </a:r>
            <a:endParaRPr lang="en-GB" dirty="0"/>
          </a:p>
          <a:p>
            <a:pPr lvl="1"/>
            <a:r>
              <a:rPr lang="pt-PT" sz="1600" dirty="0"/>
              <a:t>Diagrama informal, todavia com rigor técnico elevado </a:t>
            </a:r>
            <a:r>
              <a:rPr lang="en-GB" sz="1600" dirty="0"/>
              <a:t>face </a:t>
            </a:r>
            <a:r>
              <a:rPr lang="pt-PT" sz="1600" dirty="0"/>
              <a:t>ao mapeamento das funcionalidades contidas em cada bloco funcional</a:t>
            </a:r>
            <a:r>
              <a:rPr lang="en-GB" sz="1600" dirty="0"/>
              <a:t> (i.e., </a:t>
            </a:r>
            <a:r>
              <a:rPr lang="pt-PT" sz="1600" dirty="0"/>
              <a:t>conformidade com as recomendações </a:t>
            </a:r>
            <a:r>
              <a:rPr lang="en-GB" sz="1600" dirty="0"/>
              <a:t>do ISO 42010)</a:t>
            </a:r>
          </a:p>
          <a:p>
            <a:pPr lvl="1"/>
            <a:r>
              <a:rPr lang="en-GB" sz="1600" dirty="0"/>
              <a:t>Nome dos </a:t>
            </a:r>
            <a:r>
              <a:rPr lang="pt-PT" sz="1600" dirty="0"/>
              <a:t>blocos funcionais (i.e., módulos ou componentes de software) têm de ser autocontido (i.e., o utilizador com a simples leitura do nome fica com uma noção precisa sobre qual o comportamento esperado) </a:t>
            </a:r>
          </a:p>
          <a:p>
            <a:pPr lvl="1"/>
            <a:r>
              <a:rPr lang="pt-PT" sz="1600" dirty="0"/>
              <a:t>Max. 1 slide</a:t>
            </a:r>
            <a:endParaRPr lang="en-GB" dirty="0"/>
          </a:p>
          <a:p>
            <a:pPr>
              <a:spcBef>
                <a:spcPts val="1200"/>
              </a:spcBef>
            </a:pPr>
            <a:r>
              <a:rPr lang="pt-PT" u="sng" dirty="0"/>
              <a:t>Objetivo </a:t>
            </a:r>
          </a:p>
          <a:p>
            <a:pPr marL="342900" lvl="1" indent="0" algn="just">
              <a:buNone/>
            </a:pPr>
            <a:r>
              <a:rPr lang="pt-PT" sz="1800" dirty="0"/>
              <a:t>apresentar um diagrama de blocos representativo da divisão da arquitetura do sistema no conjunto de módulos (ou componentes de software) que caracterizam o comportamento do Sistema. Isto significa que cada módulo (ou componente de software) agrega um conjunto de funcionalidades, ou seja, o foco está na identificação do comportamento esperado (</a:t>
            </a:r>
            <a:r>
              <a:rPr lang="en-GB" sz="1800" b="1" i="1" dirty="0">
                <a:solidFill>
                  <a:schemeClr val="tx1"/>
                </a:solidFill>
              </a:rPr>
              <a:t>WHAT </a:t>
            </a:r>
            <a:r>
              <a:rPr lang="en-GB" sz="1800" i="1" dirty="0">
                <a:solidFill>
                  <a:schemeClr val="tx1"/>
                </a:solidFill>
              </a:rPr>
              <a:t>kind of behaviour the module is supposed to provide</a:t>
            </a:r>
            <a:r>
              <a:rPr lang="pt-PT" sz="1800" dirty="0"/>
              <a:t>)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1217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Levantamento de Requisitos Funcionais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>
                <a:highlight>
                  <a:srgbClr val="FFFF00"/>
                </a:highlight>
              </a:rPr>
              <a:t>xxx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4241" y="1717675"/>
            <a:ext cx="10663358" cy="1711325"/>
          </a:xfrm>
        </p:spPr>
        <p:txBody>
          <a:bodyPr/>
          <a:lstStyle/>
          <a:p>
            <a:pPr algn="just"/>
            <a:r>
              <a:rPr lang="pt-PT" sz="1600" dirty="0"/>
              <a:t>Apresentar uma visão alto nível dos requisitos do sistema. </a:t>
            </a:r>
          </a:p>
          <a:p>
            <a:pPr lvl="1" algn="just"/>
            <a:r>
              <a:rPr lang="pt-PT" sz="1600" dirty="0"/>
              <a:t>Nesta fase o levantamento de requisitos deverá endereçar uma caracterização do comportamento do sistema que está a ser modelado. </a:t>
            </a:r>
          </a:p>
          <a:p>
            <a:pPr lvl="2" algn="just"/>
            <a:r>
              <a:rPr lang="pt-PT" dirty="0"/>
              <a:t>Este levantamento de requisitos deverá evolui ao logo do semestre</a:t>
            </a:r>
          </a:p>
          <a:p>
            <a:pPr lvl="2" algn="just"/>
            <a:r>
              <a:rPr lang="pt-PT" dirty="0"/>
              <a:t>Levantamento preliminar de preferência evidenciar macro grupos, i.e., requisitos que mapeiam uma vista alto nível sobre o funcionamento do sistema </a:t>
            </a:r>
          </a:p>
          <a:p>
            <a:pPr lvl="1" algn="just"/>
            <a:r>
              <a:rPr lang="pt-PT" sz="1600" dirty="0"/>
              <a:t>Recomendação para adoção das boas práticas segundo os referenciais teóricos (ver slides das aulas)</a:t>
            </a:r>
          </a:p>
          <a:p>
            <a:pPr algn="just"/>
            <a:r>
              <a:rPr lang="pt-PT" sz="1600" dirty="0"/>
              <a:t>Min. 12 FR (tipo A) até um valor aceitável de FR, referencial [12; 30], no final do semestres todos os FR do tipo A executados pelos Casos de Utilização assinalados como “</a:t>
            </a:r>
            <a:r>
              <a:rPr lang="pt-PT" sz="1600" i="1" dirty="0"/>
              <a:t>core</a:t>
            </a:r>
            <a:r>
              <a:rPr lang="pt-PT" sz="1600" dirty="0"/>
              <a:t>” têm de estar implementados.</a:t>
            </a:r>
          </a:p>
          <a:p>
            <a:pPr lvl="1" algn="just"/>
            <a:r>
              <a:rPr lang="pt-PT" sz="1600" dirty="0"/>
              <a:t>Casos de Utilização assinalados como “</a:t>
            </a:r>
            <a:r>
              <a:rPr lang="pt-PT" sz="1600" i="1" dirty="0"/>
              <a:t>core</a:t>
            </a:r>
            <a:r>
              <a:rPr lang="pt-PT" sz="1600" dirty="0"/>
              <a:t>”, ou seja, os UC que efetivamente o grupo irá implementar</a:t>
            </a:r>
          </a:p>
          <a:p>
            <a:pPr lvl="1" algn="just"/>
            <a:r>
              <a:rPr lang="pt-PT" sz="1600" dirty="0"/>
              <a:t>O </a:t>
            </a:r>
            <a:r>
              <a:rPr lang="pt-PT" sz="1600" dirty="0" err="1"/>
              <a:t>diag</a:t>
            </a:r>
            <a:r>
              <a:rPr lang="pt-PT" sz="1600" dirty="0"/>
              <a:t>. UC deve evidenciar (cor diferente) quais os UC “core”</a:t>
            </a:r>
          </a:p>
          <a:p>
            <a:pPr algn="just"/>
            <a:endParaRPr lang="pt-PT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953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Levantamento de Requisitos Funcionais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xxx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4241" y="1717675"/>
            <a:ext cx="10663358" cy="1711325"/>
          </a:xfrm>
        </p:spPr>
        <p:txBody>
          <a:bodyPr/>
          <a:lstStyle/>
          <a:p>
            <a:pPr algn="just"/>
            <a:r>
              <a:rPr lang="pt-PT" sz="1600" dirty="0"/>
              <a:t>Slide deve ficar apenas com a tabela de rastreabilidade (Matriz CRUD). </a:t>
            </a:r>
          </a:p>
          <a:p>
            <a:pPr lvl="1" algn="just"/>
            <a:r>
              <a:rPr lang="pt-PT" sz="1600" dirty="0"/>
              <a:t>O levantamento de requisitos deverá ter a cobertura e nível de detalhe necessário à correta caracterização do comportamento do sistema que está a ser modelado. </a:t>
            </a:r>
          </a:p>
          <a:p>
            <a:pPr lvl="1" algn="just"/>
            <a:r>
              <a:rPr lang="pt-PT" sz="1600" dirty="0"/>
              <a:t>Recomendação para adoção das boas práticas segundo os referenciais teóricos</a:t>
            </a:r>
          </a:p>
          <a:p>
            <a:pPr algn="just"/>
            <a:r>
              <a:rPr lang="pt-PT" sz="1600" dirty="0"/>
              <a:t>Min. 12 FR (tipo A) até um valor aceitável de FR, referencial [12; 30], no final do semestres todos os FR do tipo A têm de estar implementados.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577B04-D17C-401E-8F44-5015AAA088A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923" y="3554171"/>
            <a:ext cx="5895797" cy="28160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1818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Sprint </a:t>
            </a:r>
            <a:r>
              <a:rPr lang="pt-PT" dirty="0" err="1"/>
              <a:t>Retrospective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# (</a:t>
            </a:r>
            <a:r>
              <a:rPr lang="pt-PT" dirty="0" err="1"/>
              <a:t>dd</a:t>
            </a:r>
            <a:r>
              <a:rPr lang="pt-PT" dirty="0"/>
              <a:t>/mm/</a:t>
            </a:r>
            <a:r>
              <a:rPr lang="pt-PT" dirty="0" err="1"/>
              <a:t>yyyy</a:t>
            </a:r>
            <a:r>
              <a:rPr lang="pt-PT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3526" y="1318662"/>
          <a:ext cx="10781414" cy="468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0707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503653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«</a:t>
                      </a: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Identify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went well during the past Sprint»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Obs.: </a:t>
                      </a:r>
                      <a:r>
                        <a:rPr lang="pt-PT" sz="1400" kern="1200" noProof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para cada </a:t>
                      </a:r>
                      <a:r>
                        <a:rPr lang="pt-PT" sz="1400" kern="1200" noProof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pitch</a:t>
                      </a:r>
                      <a:r>
                        <a:rPr lang="pt-PT" sz="1400" kern="1200" noProof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apresentam apenas um Sprint </a:t>
                      </a:r>
                      <a:r>
                        <a:rPr lang="pt-PT" sz="1400" kern="1200" noProof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Retrospective</a:t>
                      </a:r>
                      <a:r>
                        <a:rPr lang="pt-PT" sz="1400" kern="1200" noProof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que deverá apresentar o conhecimento e lições aprendidas até à submissão do </a:t>
                      </a:r>
                      <a:r>
                        <a:rPr lang="pt-PT" sz="1400" kern="1200" noProof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pitch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PT" sz="14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the team could have done better during the Sprint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points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are the team commitments to improve the achievements in the next sprint (how to improve the progress &amp; overcome the constrains which occurred previously”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9858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separador ppt.jpg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570326" y="1439850"/>
            <a:ext cx="5178487" cy="38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Equipa de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Apresentação das competência do </a:t>
            </a:r>
            <a:r>
              <a:rPr lang="pt-PT" dirty="0">
                <a:highlight>
                  <a:srgbClr val="FFFF00"/>
                </a:highlight>
              </a:rPr>
              <a:t>«nome do estudante»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pt-PT" sz="1600" dirty="0"/>
              <a:t>Este </a:t>
            </a:r>
            <a:r>
              <a:rPr lang="pt-PT" sz="1600" dirty="0" err="1"/>
              <a:t>template</a:t>
            </a:r>
            <a:r>
              <a:rPr lang="pt-PT" sz="1600" dirty="0"/>
              <a:t> apresenta uma estrutura de slides para os </a:t>
            </a:r>
            <a:r>
              <a:rPr lang="pt-PT" sz="1600" dirty="0" err="1"/>
              <a:t>Pitchs</a:t>
            </a:r>
            <a:r>
              <a:rPr lang="pt-PT" sz="1600" dirty="0"/>
              <a:t> (P1 – P4). Cada slide inclui instruções sobre o tipo de informação a incluir (</a:t>
            </a:r>
            <a:r>
              <a:rPr lang="pt-PT" sz="1600" dirty="0">
                <a:highlight>
                  <a:srgbClr val="FFFF00"/>
                </a:highlight>
              </a:rPr>
              <a:t>remover as instruções e substituir pela informação a apresentar em cada slide</a:t>
            </a:r>
            <a:r>
              <a:rPr lang="pt-PT" sz="1600" dirty="0"/>
              <a:t>), manter a formatação: tipo de letra, cor, …</a:t>
            </a:r>
          </a:p>
          <a:p>
            <a:pPr algn="just"/>
            <a:r>
              <a:rPr lang="pt-PT" sz="1600" dirty="0"/>
              <a:t>Tal como indicado neste slide, o tamanho da letra do </a:t>
            </a:r>
            <a:r>
              <a:rPr lang="pt-PT" sz="1600" dirty="0" err="1"/>
              <a:t>bullet</a:t>
            </a:r>
            <a:r>
              <a:rPr lang="pt-PT" sz="1600" dirty="0"/>
              <a:t> principal pode variar entre [16, 20]</a:t>
            </a:r>
          </a:p>
          <a:p>
            <a:pPr algn="just"/>
            <a:r>
              <a:rPr lang="pt-PT" sz="1600" dirty="0"/>
              <a:t>Este bloco de slides tem por objetivo apresentar a </a:t>
            </a:r>
            <a:r>
              <a:rPr lang="pt-PT" dirty="0">
                <a:highlight>
                  <a:srgbClr val="00FFFF"/>
                </a:highlight>
              </a:rPr>
              <a:t>equipa de profissionais </a:t>
            </a:r>
            <a:r>
              <a:rPr lang="pt-PT" sz="1600" dirty="0"/>
              <a:t>responsáveis pela execução do projecto, lista de dados mínimos a incluir:</a:t>
            </a:r>
          </a:p>
          <a:p>
            <a:pPr lvl="1" algn="just"/>
            <a:r>
              <a:rPr lang="pt-PT" sz="1400" dirty="0"/>
              <a:t>Foto </a:t>
            </a:r>
          </a:p>
          <a:p>
            <a:pPr lvl="1" algn="just"/>
            <a:r>
              <a:rPr lang="pt-PT" sz="1400" dirty="0"/>
              <a:t>Dados pessoais (contactos)</a:t>
            </a:r>
          </a:p>
          <a:p>
            <a:pPr lvl="1" algn="just"/>
            <a:r>
              <a:rPr lang="pt-PT" sz="1400" dirty="0"/>
              <a:t>Hard </a:t>
            </a:r>
            <a:r>
              <a:rPr lang="pt-PT" sz="1400" dirty="0" err="1"/>
              <a:t>Skills</a:t>
            </a:r>
            <a:endParaRPr lang="pt-PT" sz="1400" dirty="0"/>
          </a:p>
          <a:p>
            <a:pPr lvl="2" algn="just"/>
            <a:r>
              <a:rPr lang="pt-PT" dirty="0"/>
              <a:t>Tecnologias e certificações profissionais</a:t>
            </a:r>
          </a:p>
          <a:p>
            <a:pPr lvl="2" algn="just"/>
            <a:r>
              <a:rPr lang="pt-PT" dirty="0"/>
              <a:t>Lista das UC (nota final) core para a execução do projecto</a:t>
            </a:r>
          </a:p>
          <a:p>
            <a:pPr lvl="2" algn="just"/>
            <a:r>
              <a:rPr lang="pt-PT" dirty="0"/>
              <a:t>Experiência profissional</a:t>
            </a:r>
          </a:p>
          <a:p>
            <a:pPr lvl="1" algn="just"/>
            <a:r>
              <a:rPr lang="pt-PT" sz="1400" dirty="0"/>
              <a:t>Soft </a:t>
            </a:r>
            <a:r>
              <a:rPr lang="pt-PT" sz="1400" dirty="0" err="1"/>
              <a:t>Skills</a:t>
            </a:r>
            <a:r>
              <a:rPr lang="pt-PT" sz="1400" dirty="0"/>
              <a:t> </a:t>
            </a:r>
          </a:p>
          <a:p>
            <a:pPr algn="just"/>
            <a:r>
              <a:rPr lang="pt-PT" dirty="0"/>
              <a:t>Max. 1 slide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62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Apresentação da Entidade Promotora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highlight>
                  <a:srgbClr val="FFFF00"/>
                </a:highlight>
              </a:rPr>
              <a:t>«nome da entidade promotora»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Link para o site (e.g., referencia no GIT com os entregáveis do projeto)</a:t>
            </a:r>
          </a:p>
          <a:p>
            <a:r>
              <a:rPr lang="pt-PT" dirty="0"/>
              <a:t>Descrição sucinta do </a:t>
            </a:r>
            <a:r>
              <a:rPr lang="pt-PT" i="1" dirty="0"/>
              <a:t>Project </a:t>
            </a:r>
            <a:r>
              <a:rPr lang="pt-PT" i="1" dirty="0" err="1"/>
              <a:t>Owner</a:t>
            </a:r>
            <a:endParaRPr lang="pt-PT" dirty="0"/>
          </a:p>
          <a:p>
            <a:pPr lvl="1"/>
            <a:r>
              <a:rPr lang="pt-BR" dirty="0"/>
              <a:t>podem criar um "owner" fictício (e.g., caracterização da uma </a:t>
            </a:r>
            <a:r>
              <a:rPr lang="pt-BR" dirty="0">
                <a:hlinkClick r:id="rId2"/>
              </a:rPr>
              <a:t>pessoa colectiva</a:t>
            </a:r>
            <a:r>
              <a:rPr lang="pt-BR" dirty="0"/>
              <a:t>) ou pesquisarem na web por entidades/associações que teoricamente constituem um exemplo de um (potencial) tipo de sponsor ou entidade interessada no produto objeto de análise (i.e., projeto proposto </a:t>
            </a:r>
            <a:r>
              <a:rPr lang="pt-BR" dirty="0">
                <a:sym typeface="Wingdings" panose="05000000000000000000" pitchFamily="2" charset="2"/>
              </a:rPr>
              <a:t> SoI</a:t>
            </a:r>
            <a:r>
              <a:rPr lang="pt-BR" dirty="0"/>
              <a:t>).</a:t>
            </a:r>
            <a:endParaRPr lang="en-GB" i="1" dirty="0"/>
          </a:p>
          <a:p>
            <a:pPr lvl="1"/>
            <a:r>
              <a:rPr lang="pt-PT" dirty="0"/>
              <a:t>Expectativas do </a:t>
            </a:r>
            <a:r>
              <a:rPr lang="pt-PT" i="1" dirty="0"/>
              <a:t>Project </a:t>
            </a:r>
            <a:r>
              <a:rPr lang="pt-PT" i="1" dirty="0" err="1"/>
              <a:t>Owner</a:t>
            </a:r>
            <a:r>
              <a:rPr lang="pt-PT" i="1" dirty="0"/>
              <a:t> </a:t>
            </a:r>
            <a:r>
              <a:rPr lang="pt-PT" dirty="0"/>
              <a:t>face aos </a:t>
            </a:r>
            <a:r>
              <a:rPr lang="pt-PT" i="1" dirty="0" err="1"/>
              <a:t>outcomes</a:t>
            </a:r>
            <a:r>
              <a:rPr lang="pt-PT" dirty="0"/>
              <a:t> (i.e., resultados esperados) ou lista de objetivos do projeto (min. 4 </a:t>
            </a:r>
            <a:r>
              <a:rPr lang="pt-PT" i="1" dirty="0" err="1"/>
              <a:t>outcomes</a:t>
            </a:r>
            <a:r>
              <a:rPr lang="pt-PT" dirty="0"/>
              <a:t> ou objetivos)</a:t>
            </a:r>
          </a:p>
          <a:p>
            <a:r>
              <a:rPr lang="pt-BR" i="1" dirty="0"/>
              <a:t>Business Sector</a:t>
            </a:r>
            <a:r>
              <a:rPr lang="pt-BR" dirty="0"/>
              <a:t>: </a:t>
            </a:r>
            <a:r>
              <a:rPr lang="pt-PT" dirty="0"/>
              <a:t>indicar</a:t>
            </a:r>
            <a:r>
              <a:rPr lang="en-US" dirty="0"/>
              <a:t> qual </a:t>
            </a:r>
            <a:r>
              <a:rPr lang="pt-PT" dirty="0"/>
              <a:t>o sector de atividade predominante </a:t>
            </a:r>
            <a:r>
              <a:rPr lang="pt-BR" dirty="0"/>
              <a:t>(pode ter mais do que um sector)</a:t>
            </a:r>
          </a:p>
          <a:p>
            <a:r>
              <a:rPr lang="pt-BR" dirty="0"/>
              <a:t>Key words: max. 5 palavras chave</a:t>
            </a:r>
          </a:p>
          <a:p>
            <a:pPr marL="0" indent="0">
              <a:buNone/>
            </a:pPr>
            <a:endParaRPr lang="pt-PT" dirty="0"/>
          </a:p>
          <a:p>
            <a:r>
              <a:rPr lang="pt-PT" dirty="0"/>
              <a:t>Max. 1 slide</a:t>
            </a:r>
          </a:p>
          <a:p>
            <a:pPr marL="0" indent="0">
              <a:buNone/>
            </a:pPr>
            <a:r>
              <a:rPr lang="pt-PT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79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Âmbito &amp; Objetivos do Projecto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>
                <a:highlight>
                  <a:srgbClr val="FFFF00"/>
                </a:highlight>
              </a:rPr>
              <a:t>«nome do projecto»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Enquadramento sucinto ao modelo de negócio subjacente ao projecto </a:t>
            </a:r>
          </a:p>
          <a:p>
            <a:pPr lvl="1"/>
            <a:r>
              <a:rPr lang="pt-PT" dirty="0"/>
              <a:t>Evidenciar quais os fatores críticos de sucesso do projeto</a:t>
            </a:r>
            <a:endParaRPr lang="en-GB" i="1" dirty="0"/>
          </a:p>
          <a:p>
            <a:pPr marL="342900" lvl="1" indent="0">
              <a:buNone/>
            </a:pPr>
            <a:endParaRPr lang="en-GB" i="1" dirty="0"/>
          </a:p>
          <a:p>
            <a:r>
              <a:rPr lang="pt-PT" dirty="0"/>
              <a:t>Apresentação de uma </a:t>
            </a:r>
            <a:r>
              <a:rPr lang="pt-PT" dirty="0">
                <a:highlight>
                  <a:srgbClr val="00FFFF"/>
                </a:highlight>
              </a:rPr>
              <a:t>tabela de análise comparativa </a:t>
            </a:r>
            <a:r>
              <a:rPr lang="pt-PT" dirty="0"/>
              <a:t>(</a:t>
            </a:r>
            <a:r>
              <a:rPr lang="pt-PT" i="1" dirty="0" err="1"/>
              <a:t>survey</a:t>
            </a:r>
            <a:r>
              <a:rPr lang="pt-PT" dirty="0"/>
              <a:t> soluções análogas</a:t>
            </a:r>
            <a:r>
              <a:rPr lang="en-GB" dirty="0"/>
              <a:t>)</a:t>
            </a:r>
          </a:p>
          <a:p>
            <a:pPr lvl="1"/>
            <a:r>
              <a:rPr lang="pt-PT" dirty="0"/>
              <a:t>Funcionalidades padrão de Mercado</a:t>
            </a:r>
          </a:p>
          <a:p>
            <a:pPr lvl="1"/>
            <a:r>
              <a:rPr lang="pt-PT" dirty="0"/>
              <a:t>Produtos análogos</a:t>
            </a:r>
          </a:p>
          <a:p>
            <a:pPr lvl="2"/>
            <a:r>
              <a:rPr lang="pt-PT" dirty="0"/>
              <a:t>Nome produto com hiperligação para o site do produto pesquisado</a:t>
            </a:r>
          </a:p>
          <a:p>
            <a:pPr lvl="2"/>
            <a:r>
              <a:rPr lang="pt-PT" dirty="0"/>
              <a:t>Ranking do produto (e.g., classificação na app </a:t>
            </a:r>
            <a:r>
              <a:rPr lang="pt-PT" dirty="0" err="1"/>
              <a:t>store</a:t>
            </a:r>
            <a:r>
              <a:rPr lang="pt-PT" dirty="0"/>
              <a:t>, e.g., nº estrelas, nº de downloads, … etc.)</a:t>
            </a:r>
          </a:p>
          <a:p>
            <a:pPr lvl="2"/>
            <a:r>
              <a:rPr lang="pt-PT" dirty="0"/>
              <a:t>Fatores competitivos/diferenciadores do produto</a:t>
            </a:r>
          </a:p>
          <a:p>
            <a:pPr lvl="2"/>
            <a:r>
              <a:rPr lang="pt-PT" dirty="0"/>
              <a:t>Incluir logo do produto </a:t>
            </a:r>
          </a:p>
          <a:p>
            <a:pPr marL="914400" lvl="2" indent="0">
              <a:buNone/>
            </a:pPr>
            <a:endParaRPr lang="pt-PT" dirty="0"/>
          </a:p>
          <a:p>
            <a:r>
              <a:rPr lang="pt-PT" dirty="0"/>
              <a:t>Max. 1 ou 2 slides </a:t>
            </a:r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86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2BF39-6D37-4B37-A66F-6A2C7466BA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0" dirty="0"/>
              <a:t>Lista de </a:t>
            </a:r>
            <a:r>
              <a:rPr lang="pt-PT" b="0" dirty="0"/>
              <a:t>processo(s) de negócio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4A836-76B0-4738-9FCC-C16D040B20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B6890-139A-4E28-8953-C12AF7BADE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Levantamento dos processo de negócio a modelar </a:t>
            </a:r>
          </a:p>
          <a:p>
            <a:r>
              <a:rPr lang="pt-PT" dirty="0"/>
              <a:t>Para cada processo proceder a uma descrição sucinta do propósito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BEAFD-25CC-4861-8128-B5E16E685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02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0F9C4-F4EF-4D14-AE50-840010EB7E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Sprint </a:t>
            </a:r>
            <a:r>
              <a:rPr lang="pt-PT" dirty="0" err="1"/>
              <a:t>Retrospective</a:t>
            </a:r>
            <a:endParaRPr lang="pt-P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F6282-AB7A-415D-BB5A-9357C9280A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Sprint # (</a:t>
            </a:r>
            <a:r>
              <a:rPr lang="pt-PT" dirty="0" err="1"/>
              <a:t>dd</a:t>
            </a:r>
            <a:r>
              <a:rPr lang="pt-PT" dirty="0"/>
              <a:t>/mm/</a:t>
            </a:r>
            <a:r>
              <a:rPr lang="pt-PT" dirty="0" err="1"/>
              <a:t>yyyy</a:t>
            </a:r>
            <a:r>
              <a:rPr lang="pt-PT" dirty="0"/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E28115-1C6F-4B3A-A49F-502A3558B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F19B481-5901-44DA-8048-313007DB87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3526" y="1318662"/>
          <a:ext cx="10781414" cy="4687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0707">
                  <a:extLst>
                    <a:ext uri="{9D8B030D-6E8A-4147-A177-3AD203B41FA5}">
                      <a16:colId xmlns:a16="http://schemas.microsoft.com/office/drawing/2014/main" val="737064853"/>
                    </a:ext>
                  </a:extLst>
                </a:gridCol>
                <a:gridCol w="5390707">
                  <a:extLst>
                    <a:ext uri="{9D8B030D-6E8A-4147-A177-3AD203B41FA5}">
                      <a16:colId xmlns:a16="http://schemas.microsoft.com/office/drawing/2014/main" val="1973091912"/>
                    </a:ext>
                  </a:extLst>
                </a:gridCol>
              </a:tblGrid>
              <a:tr h="503653">
                <a:tc>
                  <a:txBody>
                    <a:bodyPr/>
                    <a:lstStyle/>
                    <a:p>
                      <a:r>
                        <a:rPr lang="pt-BR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positivos - O que correu bem</a:t>
                      </a:r>
                      <a:endParaRPr lang="pt-PT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Aspetos a melhorar</a:t>
                      </a:r>
                      <a:endParaRPr lang="pt-PT" noProof="0" dirty="0"/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00904"/>
                  </a:ext>
                </a:extLst>
              </a:tr>
              <a:tr h="18400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«</a:t>
                      </a: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Identify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went well during the past Sprint»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Obs.: </a:t>
                      </a:r>
                      <a:r>
                        <a:rPr lang="pt-PT" sz="1400" kern="1200" noProof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para cada </a:t>
                      </a:r>
                      <a:r>
                        <a:rPr lang="pt-PT" sz="1400" kern="1200" noProof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pitch</a:t>
                      </a:r>
                      <a:r>
                        <a:rPr lang="pt-PT" sz="1400" kern="1200" noProof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apresentam apenas um Sprint </a:t>
                      </a:r>
                      <a:r>
                        <a:rPr lang="pt-PT" sz="1400" kern="1200" noProof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Retrospective</a:t>
                      </a:r>
                      <a:r>
                        <a:rPr lang="pt-PT" sz="1400" kern="1200" noProof="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que deverá apresentar o conhecimento e lições aprendidas até à submissão do </a:t>
                      </a:r>
                      <a:r>
                        <a:rPr lang="pt-PT" sz="1400" kern="1200" noProof="0" dirty="0" err="1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pitch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pt-PT" sz="14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the team could have done better during the Sprint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968583"/>
                  </a:ext>
                </a:extLst>
              </a:tr>
              <a:tr h="503653">
                <a:tc gridSpan="2"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PT" sz="1800" b="0" i="0" kern="1200" noProof="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 o próximo sprint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7C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PT" sz="1800" b="0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232719"/>
                  </a:ext>
                </a:extLst>
              </a:tr>
              <a:tr h="184009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Action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PT" sz="1400" kern="12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points</a:t>
                      </a:r>
                      <a:r>
                        <a:rPr lang="pt-PT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 - </a:t>
                      </a:r>
                      <a:r>
                        <a:rPr lang="en-US" sz="1400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what are the team commitments to improve the achievements in the next sprint (how to improve the progress &amp; overcome the constrains which occurred previously”</a:t>
                      </a:r>
                      <a:endParaRPr lang="pt-PT" sz="1400" kern="1200" dirty="0">
                        <a:solidFill>
                          <a:schemeClr val="bg2">
                            <a:lumMod val="10000"/>
                          </a:schemeClr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PT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03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8216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Lista de </a:t>
            </a:r>
            <a:r>
              <a:rPr lang="pt-PT" dirty="0" err="1"/>
              <a:t>TO-DO’s</a:t>
            </a:r>
            <a:endParaRPr lang="pt-P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372" y="2432127"/>
            <a:ext cx="9958128" cy="1655762"/>
          </a:xfrm>
        </p:spPr>
        <p:txBody>
          <a:bodyPr/>
          <a:lstStyle/>
          <a:p>
            <a:r>
              <a:rPr lang="pt-PT" sz="2800" dirty="0"/>
              <a:t>M2 – </a:t>
            </a:r>
            <a:r>
              <a:rPr lang="pt-PT" sz="2800" dirty="0" err="1"/>
              <a:t>Diag</a:t>
            </a:r>
            <a:r>
              <a:rPr lang="pt-PT" sz="2800" dirty="0"/>
              <a:t>. formais usando a notação BPMN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/>
              <a:t>Revisão global do projeto M1 (incluindo os </a:t>
            </a:r>
            <a:r>
              <a:rPr lang="pt-PT" sz="1800" dirty="0" err="1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Action</a:t>
            </a:r>
            <a:r>
              <a:rPr lang="pt-PT" sz="18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pt-PT" sz="1800" dirty="0" err="1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points</a:t>
            </a:r>
            <a:r>
              <a:rPr lang="pt-PT" sz="1800" b="0" dirty="0"/>
              <a:t>) de forma a estarem contemplados no </a:t>
            </a:r>
            <a:r>
              <a:rPr lang="pt-PT" sz="1800" b="0" dirty="0" err="1"/>
              <a:t>pitch</a:t>
            </a:r>
            <a:r>
              <a:rPr lang="pt-PT" sz="1800" b="0" dirty="0"/>
              <a:t> final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PT" sz="1800" b="0" dirty="0" err="1"/>
              <a:t>Diag</a:t>
            </a:r>
            <a:r>
              <a:rPr lang="pt-PT" sz="1800" b="0" dirty="0"/>
              <a:t>. de </a:t>
            </a:r>
            <a:r>
              <a:rPr lang="en-GB" sz="1800" b="0" dirty="0" err="1"/>
              <a:t>Colaboração</a:t>
            </a:r>
            <a:r>
              <a:rPr lang="en-GB" sz="1800" b="0" dirty="0"/>
              <a:t> para </a:t>
            </a:r>
            <a:r>
              <a:rPr lang="en-GB" sz="1800" b="0" dirty="0" err="1"/>
              <a:t>descrição</a:t>
            </a:r>
            <a:r>
              <a:rPr lang="en-GB" sz="1800" b="0" dirty="0"/>
              <a:t> do(s) </a:t>
            </a:r>
            <a:r>
              <a:rPr lang="en-GB" sz="1800" b="0" dirty="0" err="1"/>
              <a:t>cenário</a:t>
            </a:r>
            <a:r>
              <a:rPr lang="en-GB" sz="1800" b="0" dirty="0"/>
              <a:t>(s)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1800" b="0" dirty="0"/>
              <a:t>Diag. de </a:t>
            </a:r>
            <a:r>
              <a:rPr lang="en-GB" sz="1800" b="0" dirty="0" err="1"/>
              <a:t>Contexto</a:t>
            </a:r>
            <a:endParaRPr lang="en-GB" sz="1800" b="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pt-PT" sz="200" b="0" dirty="0"/>
          </a:p>
          <a:p>
            <a:endParaRPr lang="pt-PT" sz="32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PT" dirty="0"/>
              <a:t>Deadline: </a:t>
            </a:r>
            <a:r>
              <a:rPr lang="pt-PT" b="1" dirty="0" err="1"/>
              <a:t>dd</a:t>
            </a:r>
            <a:r>
              <a:rPr lang="pt-PT" b="1" dirty="0"/>
              <a:t>/mm/</a:t>
            </a:r>
            <a:r>
              <a:rPr lang="pt-PT" b="1" dirty="0" err="1"/>
              <a:t>yyyy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2852718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dirty="0"/>
              <a:t>Diagrama de Contexto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PT" dirty="0"/>
              <a:t>Sistema </a:t>
            </a:r>
            <a:r>
              <a:rPr lang="pt-PT" dirty="0">
                <a:highlight>
                  <a:srgbClr val="FFFF00"/>
                </a:highlight>
              </a:rPr>
              <a:t>xxx</a:t>
            </a:r>
            <a:br>
              <a:rPr lang="en-GB" dirty="0"/>
            </a:br>
            <a:endParaRPr lang="pt-PT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PT" dirty="0"/>
              <a:t>Objetivo: um diagrama de contexto deverá identificar a lista de intervenientes, ou seja:</a:t>
            </a:r>
            <a:endParaRPr lang="en-GB" dirty="0"/>
          </a:p>
          <a:p>
            <a:pPr lvl="1"/>
            <a:r>
              <a:rPr lang="pt-PT" dirty="0"/>
              <a:t>Atores </a:t>
            </a:r>
            <a:endParaRPr lang="en-GB" dirty="0"/>
          </a:p>
          <a:p>
            <a:pPr lvl="1"/>
            <a:r>
              <a:rPr lang="pt-PT" i="1" dirty="0" err="1"/>
              <a:t>Enabling</a:t>
            </a:r>
            <a:r>
              <a:rPr lang="pt-PT" i="1" dirty="0"/>
              <a:t> </a:t>
            </a:r>
            <a:r>
              <a:rPr lang="pt-PT" i="1" dirty="0" err="1"/>
              <a:t>Systems</a:t>
            </a:r>
            <a:r>
              <a:rPr lang="pt-PT" dirty="0"/>
              <a:t>, sempre que aplicável devem apresentar uma descrição da interação com sistemas existentes</a:t>
            </a:r>
          </a:p>
          <a:p>
            <a:pPr lvl="1"/>
            <a:r>
              <a:rPr lang="pt-PT" dirty="0"/>
              <a:t>Lista (tópico) exemplificativa do tipo do interações de cada </a:t>
            </a:r>
            <a:r>
              <a:rPr lang="pt-PT" i="1" dirty="0" err="1"/>
              <a:t>stakeholder</a:t>
            </a:r>
            <a:r>
              <a:rPr lang="pt-PT" dirty="0"/>
              <a:t> com o </a:t>
            </a:r>
            <a:r>
              <a:rPr lang="pt-PT" dirty="0" err="1"/>
              <a:t>SoI</a:t>
            </a:r>
            <a:endParaRPr lang="pt-PT" dirty="0"/>
          </a:p>
          <a:p>
            <a:pPr lvl="2"/>
            <a:r>
              <a:rPr lang="pt-PT" dirty="0"/>
              <a:t>Obs.: consultar os slides das aulas para mais informação sobre os artefactos informacionais que têm de constar no </a:t>
            </a:r>
            <a:r>
              <a:rPr lang="pt-PT" dirty="0" err="1"/>
              <a:t>diag</a:t>
            </a:r>
            <a:r>
              <a:rPr lang="pt-PT" dirty="0"/>
              <a:t>. de contexto </a:t>
            </a:r>
          </a:p>
          <a:p>
            <a:pPr lvl="1"/>
            <a:endParaRPr lang="pt-PT" dirty="0"/>
          </a:p>
          <a:p>
            <a:r>
              <a:rPr lang="pt-PT" dirty="0"/>
              <a:t>Diagrama informal, pelo que podem usar uma ferramenta de desenho convencional:</a:t>
            </a:r>
          </a:p>
          <a:p>
            <a:pPr lvl="1"/>
            <a:r>
              <a:rPr lang="pt-PT" dirty="0"/>
              <a:t>Microsoft PowerPoint</a:t>
            </a:r>
          </a:p>
          <a:p>
            <a:pPr lvl="1"/>
            <a:r>
              <a:rPr lang="pt-PT" dirty="0"/>
              <a:t>Microsoft Visio</a:t>
            </a:r>
          </a:p>
          <a:p>
            <a:pPr lvl="1"/>
            <a:r>
              <a:rPr lang="pt-PT" dirty="0">
                <a:hlinkClick r:id="rId2"/>
              </a:rPr>
              <a:t>Draw.io</a:t>
            </a:r>
            <a:r>
              <a:rPr lang="pt-PT" dirty="0"/>
              <a:t> </a:t>
            </a:r>
            <a:r>
              <a:rPr lang="pt-PT" sz="1400" dirty="0"/>
              <a:t>(esta </a:t>
            </a:r>
            <a:r>
              <a:rPr lang="pt-PT" sz="1400" dirty="0" err="1"/>
              <a:t>tool</a:t>
            </a:r>
            <a:r>
              <a:rPr lang="pt-PT" sz="1400" dirty="0"/>
              <a:t> online permite a realização de trabalho colaborativo)</a:t>
            </a:r>
            <a:endParaRPr lang="en-GB" sz="1400" dirty="0"/>
          </a:p>
          <a:p>
            <a:r>
              <a:rPr lang="pt-PT" dirty="0"/>
              <a:t>Max. 1 slide</a:t>
            </a:r>
          </a:p>
          <a:p>
            <a:endParaRPr lang="pt-P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469E3-F7C2-0343-AD03-CE704401D5F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572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aureate">
      <a:dk1>
        <a:srgbClr val="DE3831"/>
      </a:dk1>
      <a:lt1>
        <a:sysClr val="window" lastClr="FFFFFF"/>
      </a:lt1>
      <a:dk2>
        <a:srgbClr val="DE3831"/>
      </a:dk2>
      <a:lt2>
        <a:srgbClr val="E7E6E6"/>
      </a:lt2>
      <a:accent1>
        <a:srgbClr val="EB5D13"/>
      </a:accent1>
      <a:accent2>
        <a:srgbClr val="F59100"/>
      </a:accent2>
      <a:accent3>
        <a:srgbClr val="A10E2F"/>
      </a:accent3>
      <a:accent4>
        <a:srgbClr val="40ACB6"/>
      </a:accent4>
      <a:accent5>
        <a:srgbClr val="706F6F"/>
      </a:accent5>
      <a:accent6>
        <a:srgbClr val="3363AC"/>
      </a:accent6>
      <a:hlink>
        <a:srgbClr val="0563C1"/>
      </a:hlink>
      <a:folHlink>
        <a:srgbClr val="954F72"/>
      </a:folHlink>
    </a:clrScheme>
    <a:fontScheme name="Instalación integrada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1759</TotalTime>
  <Words>2747</Words>
  <Application>Microsoft Office PowerPoint</Application>
  <PresentationFormat>Widescreen</PresentationFormat>
  <Paragraphs>263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Times New Roman</vt:lpstr>
      <vt:lpstr>Trebuchet MS</vt:lpstr>
      <vt:lpstr>Verdana</vt:lpstr>
      <vt:lpstr>Wingdings</vt:lpstr>
      <vt:lpstr>Office Theme</vt:lpstr>
      <vt:lpstr>«Pxx: nome do projecto»</vt:lpstr>
      <vt:lpstr>Lista de TO-DO’s</vt:lpstr>
      <vt:lpstr>Equipa de projecto</vt:lpstr>
      <vt:lpstr>Apresentação da Entidade Promotora</vt:lpstr>
      <vt:lpstr>Âmbito &amp; Objetivos do Projecto</vt:lpstr>
      <vt:lpstr>Lista de processo(s) de negócio</vt:lpstr>
      <vt:lpstr>Sprint Retrospective</vt:lpstr>
      <vt:lpstr>Lista de TO-DO’s</vt:lpstr>
      <vt:lpstr>Diagrama de Contexto</vt:lpstr>
      <vt:lpstr>Diagrama de Contexto</vt:lpstr>
      <vt:lpstr>Processo de Negócio</vt:lpstr>
      <vt:lpstr>Diagramas de Colaboração</vt:lpstr>
      <vt:lpstr>Sprint Retrospective</vt:lpstr>
      <vt:lpstr>Lista de TO-DO’s</vt:lpstr>
      <vt:lpstr>Diagrama de Casos de Utilização </vt:lpstr>
      <vt:lpstr>UCxx – «nome SMART» </vt:lpstr>
      <vt:lpstr>Modelo de Domínio </vt:lpstr>
      <vt:lpstr>Diagrama Máquina de Estados </vt:lpstr>
      <vt:lpstr>Diagrama de componentes</vt:lpstr>
      <vt:lpstr>Mockup «nome da interface»</vt:lpstr>
      <vt:lpstr>Apresentação dos Mokups</vt:lpstr>
      <vt:lpstr>Apresentação dos Mokups</vt:lpstr>
      <vt:lpstr>Sprint Retrospective</vt:lpstr>
      <vt:lpstr>Lista de TO-DO’s</vt:lpstr>
      <vt:lpstr>Arquitetura Conceptual </vt:lpstr>
      <vt:lpstr>Levantamento de Requisitos Funcionais</vt:lpstr>
      <vt:lpstr>Levantamento de Requisitos Funcionais</vt:lpstr>
      <vt:lpstr>Sprint Retrospective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Yaiza Díaz</dc:creator>
  <cp:lastModifiedBy>Gabriel Pestana</cp:lastModifiedBy>
  <cp:revision>163</cp:revision>
  <dcterms:created xsi:type="dcterms:W3CDTF">2017-01-02T11:35:00Z</dcterms:created>
  <dcterms:modified xsi:type="dcterms:W3CDTF">2021-09-13T22:24:46Z</dcterms:modified>
</cp:coreProperties>
</file>